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notesMasterIdLst>
    <p:notesMasterId r:id="rId16"/>
  </p:notesMasterIdLst>
  <p:sldIdLst>
    <p:sldId id="256" r:id="rId3"/>
    <p:sldId id="258" r:id="rId4"/>
    <p:sldId id="261" r:id="rId5"/>
    <p:sldId id="262" r:id="rId6"/>
    <p:sldId id="263" r:id="rId7"/>
    <p:sldId id="269" r:id="rId8"/>
    <p:sldId id="264" r:id="rId9"/>
    <p:sldId id="265" r:id="rId10"/>
    <p:sldId id="266" r:id="rId11"/>
    <p:sldId id="268" r:id="rId12"/>
    <p:sldId id="260"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FA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83"/>
    <p:restoredTop sz="94787"/>
  </p:normalViewPr>
  <p:slideViewPr>
    <p:cSldViewPr snapToGrid="0">
      <p:cViewPr varScale="1">
        <p:scale>
          <a:sx n="114" d="100"/>
          <a:sy n="114"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0"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301"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302"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303"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304"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305"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35C503E2-98D8-4D13-BCA8-1FB86B04A904}"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noRot="1" noChangeAspect="1"/>
          </p:cNvSpPr>
          <p:nvPr>
            <p:ph type="sldImg"/>
          </p:nvPr>
        </p:nvSpPr>
        <p:spPr>
          <a:xfrm>
            <a:off x="685800" y="1143000"/>
            <a:ext cx="5481638" cy="3082925"/>
          </a:xfrm>
          <a:prstGeom prst="rect">
            <a:avLst/>
          </a:prstGeom>
        </p:spPr>
      </p:sp>
      <p:sp>
        <p:nvSpPr>
          <p:cNvPr id="583"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a:latin typeface="Arial"/>
            </a:endParaRPr>
          </a:p>
        </p:txBody>
      </p:sp>
      <p:sp>
        <p:nvSpPr>
          <p:cNvPr id="584" name="CustomShape 3"/>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A311603-D5F7-44A4-BF92-26C5156A9164}" type="slidenum">
              <a:rPr lang="en-US" sz="1200" b="0" strike="noStrike" spc="-1">
                <a:solidFill>
                  <a:srgbClr val="000000"/>
                </a:solidFill>
                <a:latin typeface="Times New Roman"/>
                <a:ea typeface="+mn-ea"/>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10</a:t>
            </a:fld>
            <a:endParaRPr lang="en-US" sz="1200" b="0" strike="noStrike" spc="-1">
              <a:latin typeface="Arial"/>
            </a:endParaRPr>
          </a:p>
        </p:txBody>
      </p:sp>
    </p:spTree>
    <p:extLst>
      <p:ext uri="{BB962C8B-B14F-4D97-AF65-F5344CB8AC3E}">
        <p14:creationId xmlns:p14="http://schemas.microsoft.com/office/powerpoint/2010/main" val="2790728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noRot="1" noChangeAspect="1"/>
          </p:cNvSpPr>
          <p:nvPr>
            <p:ph type="sldImg"/>
          </p:nvPr>
        </p:nvSpPr>
        <p:spPr>
          <a:xfrm>
            <a:off x="685800" y="1143000"/>
            <a:ext cx="5481638" cy="3082925"/>
          </a:xfrm>
          <a:prstGeom prst="rect">
            <a:avLst/>
          </a:prstGeom>
        </p:spPr>
      </p:sp>
      <p:sp>
        <p:nvSpPr>
          <p:cNvPr id="583"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a:latin typeface="Arial"/>
            </a:endParaRPr>
          </a:p>
        </p:txBody>
      </p:sp>
      <p:sp>
        <p:nvSpPr>
          <p:cNvPr id="584" name="CustomShape 3"/>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A311603-D5F7-44A4-BF92-26C5156A9164}" type="slidenum">
              <a:rPr lang="en-US" sz="1200" b="0" strike="noStrike" spc="-1">
                <a:solidFill>
                  <a:srgbClr val="000000"/>
                </a:solidFill>
                <a:latin typeface="Times New Roman"/>
                <a:ea typeface="+mn-ea"/>
              </a:rPr>
              <a:t>11</a:t>
            </a:fld>
            <a:endParaRPr lang="en-US" sz="1200" b="0" strike="noStrike" spc="-1">
              <a:latin typeface="Arial"/>
            </a:endParaRPr>
          </a:p>
        </p:txBody>
      </p:sp>
    </p:spTree>
    <p:extLst>
      <p:ext uri="{BB962C8B-B14F-4D97-AF65-F5344CB8AC3E}">
        <p14:creationId xmlns:p14="http://schemas.microsoft.com/office/powerpoint/2010/main" val="1588998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12</a:t>
            </a:fld>
            <a:endParaRPr lang="en-US" sz="1200" b="0" strike="noStrike" spc="-1">
              <a:latin typeface="Arial"/>
            </a:endParaRPr>
          </a:p>
        </p:txBody>
      </p:sp>
    </p:spTree>
    <p:extLst>
      <p:ext uri="{BB962C8B-B14F-4D97-AF65-F5344CB8AC3E}">
        <p14:creationId xmlns:p14="http://schemas.microsoft.com/office/powerpoint/2010/main" val="3710843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13</a:t>
            </a:fld>
            <a:endParaRPr lang="en-US" sz="1200" b="0" strike="noStrike" spc="-1">
              <a:latin typeface="Arial"/>
            </a:endParaRPr>
          </a:p>
        </p:txBody>
      </p:sp>
    </p:spTree>
    <p:extLst>
      <p:ext uri="{BB962C8B-B14F-4D97-AF65-F5344CB8AC3E}">
        <p14:creationId xmlns:p14="http://schemas.microsoft.com/office/powerpoint/2010/main" val="256805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2</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3</a:t>
            </a:fld>
            <a:endParaRPr lang="en-US" sz="1200" b="0" strike="noStrike" spc="-1">
              <a:latin typeface="Arial"/>
            </a:endParaRPr>
          </a:p>
        </p:txBody>
      </p:sp>
    </p:spTree>
    <p:extLst>
      <p:ext uri="{BB962C8B-B14F-4D97-AF65-F5344CB8AC3E}">
        <p14:creationId xmlns:p14="http://schemas.microsoft.com/office/powerpoint/2010/main" val="186003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4</a:t>
            </a:fld>
            <a:endParaRPr lang="en-US" sz="1200" b="0" strike="noStrike" spc="-1">
              <a:latin typeface="Arial"/>
            </a:endParaRPr>
          </a:p>
        </p:txBody>
      </p:sp>
    </p:spTree>
    <p:extLst>
      <p:ext uri="{BB962C8B-B14F-4D97-AF65-F5344CB8AC3E}">
        <p14:creationId xmlns:p14="http://schemas.microsoft.com/office/powerpoint/2010/main" val="467192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5</a:t>
            </a:fld>
            <a:endParaRPr lang="en-US" sz="1200" b="0" strike="noStrike" spc="-1">
              <a:latin typeface="Arial"/>
            </a:endParaRPr>
          </a:p>
        </p:txBody>
      </p:sp>
    </p:spTree>
    <p:extLst>
      <p:ext uri="{BB962C8B-B14F-4D97-AF65-F5344CB8AC3E}">
        <p14:creationId xmlns:p14="http://schemas.microsoft.com/office/powerpoint/2010/main" val="1381513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6</a:t>
            </a:fld>
            <a:endParaRPr lang="en-US" sz="1200" b="0" strike="noStrike" spc="-1">
              <a:latin typeface="Arial"/>
            </a:endParaRPr>
          </a:p>
        </p:txBody>
      </p:sp>
    </p:spTree>
    <p:extLst>
      <p:ext uri="{BB962C8B-B14F-4D97-AF65-F5344CB8AC3E}">
        <p14:creationId xmlns:p14="http://schemas.microsoft.com/office/powerpoint/2010/main" val="35678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7</a:t>
            </a:fld>
            <a:endParaRPr lang="en-US" sz="1200" b="0" strike="noStrike" spc="-1">
              <a:latin typeface="Arial"/>
            </a:endParaRPr>
          </a:p>
        </p:txBody>
      </p:sp>
    </p:spTree>
    <p:extLst>
      <p:ext uri="{BB962C8B-B14F-4D97-AF65-F5344CB8AC3E}">
        <p14:creationId xmlns:p14="http://schemas.microsoft.com/office/powerpoint/2010/main" val="18163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8</a:t>
            </a:fld>
            <a:endParaRPr lang="en-US" sz="1200" b="0" strike="noStrike" spc="-1">
              <a:latin typeface="Arial"/>
            </a:endParaRPr>
          </a:p>
        </p:txBody>
      </p:sp>
    </p:spTree>
    <p:extLst>
      <p:ext uri="{BB962C8B-B14F-4D97-AF65-F5344CB8AC3E}">
        <p14:creationId xmlns:p14="http://schemas.microsoft.com/office/powerpoint/2010/main" val="270172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685800" y="1143000"/>
            <a:ext cx="5481638" cy="3082925"/>
          </a:xfrm>
          <a:prstGeom prst="rect">
            <a:avLst/>
          </a:prstGeom>
        </p:spPr>
      </p:sp>
      <p:sp>
        <p:nvSpPr>
          <p:cNvPr id="589" name="PlaceHolder 2"/>
          <p:cNvSpPr>
            <a:spLocks noGrp="1"/>
          </p:cNvSpPr>
          <p:nvPr>
            <p:ph type="body"/>
          </p:nvPr>
        </p:nvSpPr>
        <p:spPr>
          <a:xfrm>
            <a:off x="685800" y="4400640"/>
            <a:ext cx="5482800" cy="3596760"/>
          </a:xfrm>
          <a:prstGeom prst="rect">
            <a:avLst/>
          </a:prstGeom>
        </p:spPr>
        <p:txBody>
          <a:bodyPr lIns="0" tIns="0" rIns="0" bIns="0">
            <a:noAutofit/>
          </a:bodyPr>
          <a:lstStyle/>
          <a:p>
            <a:endParaRPr lang="en-US" sz="2000" b="0" strike="noStrike" spc="-1" dirty="0">
              <a:latin typeface="Arial"/>
            </a:endParaRPr>
          </a:p>
        </p:txBody>
      </p:sp>
      <p:sp>
        <p:nvSpPr>
          <p:cNvPr id="590" name="CustomShape 3_95"/>
          <p:cNvSpPr/>
          <p:nvPr/>
        </p:nvSpPr>
        <p:spPr>
          <a:xfrm>
            <a:off x="3884760" y="8685360"/>
            <a:ext cx="296820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47429EB-5B83-4C31-A9FE-CC3349E5D42D}" type="slidenum">
              <a:rPr lang="en-US" sz="1200" b="0" strike="noStrike" spc="-1">
                <a:solidFill>
                  <a:srgbClr val="000000"/>
                </a:solidFill>
                <a:latin typeface="Times New Roman"/>
                <a:ea typeface="+mn-ea"/>
              </a:rPr>
              <a:t>9</a:t>
            </a:fld>
            <a:endParaRPr lang="en-US" sz="1200" b="0" strike="noStrike" spc="-1">
              <a:latin typeface="Arial"/>
            </a:endParaRPr>
          </a:p>
        </p:txBody>
      </p:sp>
    </p:spTree>
    <p:extLst>
      <p:ext uri="{BB962C8B-B14F-4D97-AF65-F5344CB8AC3E}">
        <p14:creationId xmlns:p14="http://schemas.microsoft.com/office/powerpoint/2010/main" val="69386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55960"/>
        </a:solidFill>
        <a:effectLst/>
      </p:bgPr>
    </p:bg>
    <p:spTree>
      <p:nvGrpSpPr>
        <p:cNvPr id="1" name=""/>
        <p:cNvGrpSpPr/>
        <p:nvPr/>
      </p:nvGrpSpPr>
      <p:grpSpPr>
        <a:xfrm>
          <a:off x="0" y="0"/>
          <a:ext cx="0" cy="0"/>
          <a:chOff x="0" y="0"/>
          <a:chExt cx="0" cy="0"/>
        </a:xfrm>
      </p:grpSpPr>
      <p:sp>
        <p:nvSpPr>
          <p:cNvPr id="7" name="Line 1"/>
          <p:cNvSpPr/>
          <p:nvPr/>
        </p:nvSpPr>
        <p:spPr>
          <a:xfrm>
            <a:off x="11200320" y="6270480"/>
            <a:ext cx="0" cy="159840"/>
          </a:xfrm>
          <a:prstGeom prst="line">
            <a:avLst/>
          </a:prstGeom>
          <a:ln w="6480">
            <a:solidFill>
              <a:srgbClr val="000000"/>
            </a:solidFill>
            <a:round/>
          </a:ln>
        </p:spPr>
        <p:style>
          <a:lnRef idx="0">
            <a:scrgbClr r="0" g="0" b="0"/>
          </a:lnRef>
          <a:fillRef idx="0">
            <a:scrgbClr r="0" g="0" b="0"/>
          </a:fillRef>
          <a:effectRef idx="0">
            <a:scrgbClr r="0" g="0" b="0"/>
          </a:effectRef>
          <a:fontRef idx="minor"/>
        </p:style>
      </p:sp>
      <p:sp>
        <p:nvSpPr>
          <p:cNvPr id="8" name="CustomShape 2"/>
          <p:cNvSpPr/>
          <p:nvPr/>
        </p:nvSpPr>
        <p:spPr>
          <a:xfrm>
            <a:off x="0" y="0"/>
            <a:ext cx="12188520" cy="6854400"/>
          </a:xfrm>
          <a:prstGeom prst="rect">
            <a:avLst/>
          </a:prstGeom>
          <a:solidFill>
            <a:srgbClr val="C9B991"/>
          </a:solidFill>
          <a:ln w="12600">
            <a:solidFill>
              <a:srgbClr val="C9B991"/>
            </a:solidFill>
            <a:round/>
          </a:ln>
        </p:spPr>
        <p:style>
          <a:lnRef idx="0">
            <a:scrgbClr r="0" g="0" b="0"/>
          </a:lnRef>
          <a:fillRef idx="0">
            <a:scrgbClr r="0" g="0" b="0"/>
          </a:fillRef>
          <a:effectRef idx="0">
            <a:scrgbClr r="0" g="0" b="0"/>
          </a:effectRef>
          <a:fontRef idx="minor"/>
        </p:style>
      </p:sp>
      <p:pic>
        <p:nvPicPr>
          <p:cNvPr id="2" name="Black Triangle"/>
          <p:cNvPicPr/>
          <p:nvPr/>
        </p:nvPicPr>
        <p:blipFill>
          <a:blip r:embed="rId14"/>
          <a:stretch/>
        </p:blipFill>
        <p:spPr>
          <a:xfrm>
            <a:off x="9956880" y="0"/>
            <a:ext cx="2231640" cy="6854400"/>
          </a:xfrm>
          <a:prstGeom prst="rect">
            <a:avLst/>
          </a:prstGeom>
          <a:ln w="0">
            <a:noFill/>
          </a:ln>
        </p:spPr>
      </p:pic>
      <p:sp>
        <p:nvSpPr>
          <p:cNvPr id="3" name="Line 3"/>
          <p:cNvSpPr/>
          <p:nvPr/>
        </p:nvSpPr>
        <p:spPr>
          <a:xfrm>
            <a:off x="11200320" y="6270480"/>
            <a:ext cx="0" cy="159840"/>
          </a:xfrm>
          <a:prstGeom prst="line">
            <a:avLst/>
          </a:prstGeom>
          <a:ln w="6480">
            <a:solidFill>
              <a:srgbClr val="FFFFFF"/>
            </a:solidFill>
            <a:round/>
          </a:ln>
        </p:spPr>
        <p:style>
          <a:lnRef idx="0">
            <a:scrgbClr r="0" g="0" b="0"/>
          </a:lnRef>
          <a:fillRef idx="0">
            <a:scrgbClr r="0" g="0" b="0"/>
          </a:fillRef>
          <a:effectRef idx="0">
            <a:scrgbClr r="0" g="0" b="0"/>
          </a:effectRef>
          <a:fontRef idx="minor"/>
        </p:style>
      </p:sp>
      <p:pic>
        <p:nvPicPr>
          <p:cNvPr id="4" name="Purdue CoBrand"/>
          <p:cNvPicPr/>
          <p:nvPr/>
        </p:nvPicPr>
        <p:blipFill>
          <a:blip r:embed="rId15"/>
          <a:stretch/>
        </p:blipFill>
        <p:spPr>
          <a:xfrm>
            <a:off x="1071720" y="5981400"/>
            <a:ext cx="4345560" cy="456840"/>
          </a:xfrm>
          <a:prstGeom prst="rect">
            <a:avLst/>
          </a:prstGeom>
          <a:ln w="0">
            <a:noFill/>
          </a:ln>
        </p:spPr>
      </p:pic>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Line 1"/>
          <p:cNvSpPr/>
          <p:nvPr/>
        </p:nvSpPr>
        <p:spPr>
          <a:xfrm>
            <a:off x="11200320" y="6270480"/>
            <a:ext cx="0" cy="159840"/>
          </a:xfrm>
          <a:prstGeom prst="line">
            <a:avLst/>
          </a:prstGeom>
          <a:ln w="6480">
            <a:solidFill>
              <a:srgbClr val="000000"/>
            </a:solidFill>
            <a:round/>
          </a:ln>
        </p:spPr>
        <p:style>
          <a:lnRef idx="0">
            <a:scrgbClr r="0" g="0" b="0"/>
          </a:lnRef>
          <a:fillRef idx="0">
            <a:scrgbClr r="0" g="0" b="0"/>
          </a:fillRef>
          <a:effectRef idx="0">
            <a:scrgbClr r="0" g="0" b="0"/>
          </a:effectRef>
          <a:fontRef idx="minor"/>
        </p:style>
      </p:sp>
      <p:pic>
        <p:nvPicPr>
          <p:cNvPr id="87" name="Black Bar"/>
          <p:cNvPicPr/>
          <p:nvPr/>
        </p:nvPicPr>
        <p:blipFill>
          <a:blip r:embed="rId14"/>
          <a:stretch/>
        </p:blipFill>
        <p:spPr>
          <a:xfrm>
            <a:off x="6840" y="0"/>
            <a:ext cx="11511000" cy="910800"/>
          </a:xfrm>
          <a:prstGeom prst="rect">
            <a:avLst/>
          </a:prstGeom>
          <a:ln w="0">
            <a:noFill/>
          </a:ln>
        </p:spPr>
      </p:pic>
      <p:sp>
        <p:nvSpPr>
          <p:cNvPr id="88" name="Line 2"/>
          <p:cNvSpPr/>
          <p:nvPr/>
        </p:nvSpPr>
        <p:spPr>
          <a:xfrm>
            <a:off x="11200320" y="6270480"/>
            <a:ext cx="0" cy="159840"/>
          </a:xfrm>
          <a:prstGeom prst="line">
            <a:avLst/>
          </a:prstGeom>
          <a:ln w="6480">
            <a:solidFill>
              <a:srgbClr val="000000"/>
            </a:solidFill>
            <a:round/>
          </a:ln>
        </p:spPr>
        <p:style>
          <a:lnRef idx="0">
            <a:scrgbClr r="0" g="0" b="0"/>
          </a:lnRef>
          <a:fillRef idx="0">
            <a:scrgbClr r="0" g="0" b="0"/>
          </a:fillRef>
          <a:effectRef idx="0">
            <a:scrgbClr r="0" g="0" b="0"/>
          </a:effectRef>
          <a:fontRef idx="minor"/>
        </p:style>
      </p:sp>
      <p:pic>
        <p:nvPicPr>
          <p:cNvPr id="89" name="Purdue CoBrand"/>
          <p:cNvPicPr/>
          <p:nvPr/>
        </p:nvPicPr>
        <p:blipFill>
          <a:blip r:embed="rId15"/>
          <a:stretch/>
        </p:blipFill>
        <p:spPr>
          <a:xfrm>
            <a:off x="1071720" y="5981400"/>
            <a:ext cx="4345560" cy="456840"/>
          </a:xfrm>
          <a:prstGeom prst="rect">
            <a:avLst/>
          </a:prstGeom>
          <a:ln w="0">
            <a:noFill/>
          </a:ln>
        </p:spPr>
      </p:pic>
      <p:sp>
        <p:nvSpPr>
          <p:cNvPr id="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businesswire.com/news/home/20180911005588/en/Robotics-Market-Forecast-2x-Growth-in-Market-Size-by-2022-Technavio"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hyperlink" Target="https://github.com/ShaoChiehLien/3D-Physic-Simulating-Platfor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729000" y="590799"/>
            <a:ext cx="9742471" cy="74916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80000"/>
              </a:lnSpc>
            </a:pPr>
            <a:r>
              <a:rPr lang="en-US" sz="4000" b="1" i="1" cap="all" spc="-1" dirty="0">
                <a:solidFill>
                  <a:srgbClr val="000000"/>
                </a:solidFill>
                <a:latin typeface="Acumin Pro ExtraCondensed"/>
              </a:rPr>
              <a:t>Honors college scholarly project:</a:t>
            </a:r>
          </a:p>
          <a:p>
            <a:pPr>
              <a:lnSpc>
                <a:spcPct val="80000"/>
              </a:lnSpc>
            </a:pPr>
            <a:r>
              <a:rPr lang="en-US" sz="4000" b="1" i="1" cap="all" spc="-1" dirty="0">
                <a:solidFill>
                  <a:srgbClr val="000000"/>
                </a:solidFill>
                <a:latin typeface="Acumin Pro ExtraCondensed"/>
              </a:rPr>
              <a:t>Mechanical arm 3d simulator for education</a:t>
            </a:r>
          </a:p>
        </p:txBody>
      </p:sp>
      <p:sp>
        <p:nvSpPr>
          <p:cNvPr id="307" name="CustomShape 2"/>
          <p:cNvSpPr/>
          <p:nvPr/>
        </p:nvSpPr>
        <p:spPr>
          <a:xfrm>
            <a:off x="729000" y="2877840"/>
            <a:ext cx="9313560" cy="12686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001"/>
              </a:spcBef>
              <a:tabLst>
                <a:tab pos="0" algn="l"/>
              </a:tabLst>
            </a:pPr>
            <a:endParaRPr lang="en-US" sz="2200" b="0" strike="noStrike" spc="-1" dirty="0">
              <a:latin typeface="Arial"/>
            </a:endParaRPr>
          </a:p>
        </p:txBody>
      </p:sp>
      <p:sp>
        <p:nvSpPr>
          <p:cNvPr id="308" name="CustomShape 3"/>
          <p:cNvSpPr/>
          <p:nvPr/>
        </p:nvSpPr>
        <p:spPr>
          <a:xfrm>
            <a:off x="10154160" y="6202080"/>
            <a:ext cx="101664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000" spc="-1" dirty="0">
                <a:solidFill>
                  <a:srgbClr val="FFFFFF">
                    <a:alpha val="70000"/>
                  </a:srgbClr>
                </a:solidFill>
                <a:latin typeface="Acumin Pro"/>
              </a:rPr>
              <a:t>04/10/2021</a:t>
            </a:r>
            <a:endParaRPr lang="en-US" sz="1000" b="0" strike="noStrike" spc="-1" dirty="0">
              <a:latin typeface="Arial"/>
            </a:endParaRPr>
          </a:p>
        </p:txBody>
      </p:sp>
      <p:sp>
        <p:nvSpPr>
          <p:cNvPr id="309" name="CustomShape 4"/>
          <p:cNvSpPr/>
          <p:nvPr/>
        </p:nvSpPr>
        <p:spPr>
          <a:xfrm>
            <a:off x="1121400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38FB71C9-95DA-4BC0-9C6E-D8F9641EE7E9}" type="slidenum">
              <a:rPr lang="en-US" sz="1000" b="1" strike="noStrike" spc="-1">
                <a:solidFill>
                  <a:srgbClr val="FFFFFF"/>
                </a:solidFill>
                <a:latin typeface="Acumin Pro Semibold"/>
                <a:ea typeface="DejaVu Sans"/>
              </a:rPr>
              <a:t>1</a:t>
            </a:fld>
            <a:endParaRPr lang="en-US" sz="1000" b="0" strike="noStrike" spc="-1">
              <a:latin typeface="Arial"/>
            </a:endParaRPr>
          </a:p>
        </p:txBody>
      </p:sp>
      <p:pic>
        <p:nvPicPr>
          <p:cNvPr id="8" name="Picture 7" descr="A picture containing person&#10;&#10;Description automatically generated">
            <a:extLst>
              <a:ext uri="{FF2B5EF4-FFF2-40B4-BE49-F238E27FC236}">
                <a16:creationId xmlns:a16="http://schemas.microsoft.com/office/drawing/2014/main" id="{154252BE-A3E7-4D44-BDF3-BEB2CDA4B389}"/>
              </a:ext>
            </a:extLst>
          </p:cNvPr>
          <p:cNvPicPr>
            <a:picLocks noChangeAspect="1"/>
          </p:cNvPicPr>
          <p:nvPr/>
        </p:nvPicPr>
        <p:blipFill rotWithShape="1">
          <a:blip r:embed="rId3">
            <a:extLst>
              <a:ext uri="{28A0092B-C50C-407E-A947-70E740481C1C}">
                <a14:useLocalDpi xmlns:a14="http://schemas.microsoft.com/office/drawing/2010/main" val="0"/>
              </a:ext>
            </a:extLst>
          </a:blip>
          <a:srcRect l="24145" t="10676" r="16227" b="40460"/>
          <a:stretch/>
        </p:blipFill>
        <p:spPr>
          <a:xfrm>
            <a:off x="326838" y="2100935"/>
            <a:ext cx="1982022" cy="2332507"/>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A17C57F-E017-3A42-B6B3-8883A91D3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
        <p:nvSpPr>
          <p:cNvPr id="15" name="CustomShape 6_1">
            <a:extLst>
              <a:ext uri="{FF2B5EF4-FFF2-40B4-BE49-F238E27FC236}">
                <a16:creationId xmlns:a16="http://schemas.microsoft.com/office/drawing/2014/main" id="{99D3C21E-E195-8949-853E-3B870E5271B5}"/>
              </a:ext>
            </a:extLst>
          </p:cNvPr>
          <p:cNvSpPr/>
          <p:nvPr/>
        </p:nvSpPr>
        <p:spPr>
          <a:xfrm>
            <a:off x="275403" y="4531039"/>
            <a:ext cx="2084892" cy="484926"/>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sz="2400" b="1" spc="-1" dirty="0">
                <a:solidFill>
                  <a:srgbClr val="555960"/>
                </a:solidFill>
                <a:latin typeface="Acumin Pro SemiCondensed"/>
              </a:rPr>
              <a:t>Shao-</a:t>
            </a:r>
            <a:r>
              <a:rPr lang="en-US" sz="2400" b="1" spc="-1" dirty="0" err="1">
                <a:solidFill>
                  <a:srgbClr val="555960"/>
                </a:solidFill>
                <a:latin typeface="Acumin Pro SemiCondensed"/>
              </a:rPr>
              <a:t>Chieh</a:t>
            </a:r>
            <a:r>
              <a:rPr lang="en-US" sz="2400" b="1" spc="-1" dirty="0">
                <a:solidFill>
                  <a:srgbClr val="555960"/>
                </a:solidFill>
                <a:latin typeface="Acumin Pro SemiCondensed"/>
              </a:rPr>
              <a:t> Lien</a:t>
            </a:r>
          </a:p>
        </p:txBody>
      </p:sp>
      <p:sp>
        <p:nvSpPr>
          <p:cNvPr id="21" name="CustomShape 6_1">
            <a:extLst>
              <a:ext uri="{FF2B5EF4-FFF2-40B4-BE49-F238E27FC236}">
                <a16:creationId xmlns:a16="http://schemas.microsoft.com/office/drawing/2014/main" id="{CA7A6298-0FFD-0240-A455-12D92DA5ED6F}"/>
              </a:ext>
            </a:extLst>
          </p:cNvPr>
          <p:cNvSpPr/>
          <p:nvPr/>
        </p:nvSpPr>
        <p:spPr>
          <a:xfrm>
            <a:off x="2718625" y="4531038"/>
            <a:ext cx="1692873" cy="484926"/>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sz="2400" b="1" spc="-1" dirty="0" err="1">
                <a:solidFill>
                  <a:srgbClr val="555960"/>
                </a:solidFill>
                <a:latin typeface="Acumin Pro SemiCondensed"/>
              </a:rPr>
              <a:t>Shristi</a:t>
            </a:r>
            <a:r>
              <a:rPr lang="en-US" sz="2400" b="1" spc="-1" dirty="0">
                <a:solidFill>
                  <a:srgbClr val="555960"/>
                </a:solidFill>
                <a:latin typeface="Acumin Pro SemiCondensed"/>
              </a:rPr>
              <a:t> </a:t>
            </a:r>
            <a:r>
              <a:rPr lang="en-US" sz="2400" b="1" spc="-1" dirty="0" err="1">
                <a:solidFill>
                  <a:srgbClr val="555960"/>
                </a:solidFill>
                <a:latin typeface="Acumin Pro SemiCondensed"/>
              </a:rPr>
              <a:t>Saraff</a:t>
            </a:r>
            <a:endParaRPr lang="en-US" sz="2400" b="1" spc="-1" dirty="0">
              <a:solidFill>
                <a:srgbClr val="555960"/>
              </a:solidFill>
              <a:latin typeface="Acumin Pro SemiCondensed"/>
            </a:endParaRPr>
          </a:p>
        </p:txBody>
      </p:sp>
      <p:sp>
        <p:nvSpPr>
          <p:cNvPr id="23" name="CustomShape 6_1">
            <a:extLst>
              <a:ext uri="{FF2B5EF4-FFF2-40B4-BE49-F238E27FC236}">
                <a16:creationId xmlns:a16="http://schemas.microsoft.com/office/drawing/2014/main" id="{B6D95987-6231-684E-B27F-EF00FF26A207}"/>
              </a:ext>
            </a:extLst>
          </p:cNvPr>
          <p:cNvSpPr/>
          <p:nvPr/>
        </p:nvSpPr>
        <p:spPr>
          <a:xfrm>
            <a:off x="4741134" y="4560703"/>
            <a:ext cx="2084892" cy="484927"/>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sz="2400" b="1" spc="-1" dirty="0">
                <a:solidFill>
                  <a:srgbClr val="555960"/>
                </a:solidFill>
                <a:latin typeface="Acumin Pro SemiCondensed"/>
              </a:rPr>
              <a:t>Wei-Chen Kao</a:t>
            </a:r>
          </a:p>
        </p:txBody>
      </p:sp>
      <p:sp>
        <p:nvSpPr>
          <p:cNvPr id="24" name="CustomShape 6_1">
            <a:extLst>
              <a:ext uri="{FF2B5EF4-FFF2-40B4-BE49-F238E27FC236}">
                <a16:creationId xmlns:a16="http://schemas.microsoft.com/office/drawing/2014/main" id="{2BFA06FD-B3C1-6A4F-A3C8-FE79AD3A4E06}"/>
              </a:ext>
            </a:extLst>
          </p:cNvPr>
          <p:cNvSpPr/>
          <p:nvPr/>
        </p:nvSpPr>
        <p:spPr>
          <a:xfrm>
            <a:off x="6998679" y="4531038"/>
            <a:ext cx="2084892"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sz="2400" b="1" spc="-1" dirty="0">
                <a:solidFill>
                  <a:srgbClr val="555960"/>
                </a:solidFill>
                <a:latin typeface="Acumin Pro SemiCondensed"/>
              </a:rPr>
              <a:t>Pei-Ching Lien</a:t>
            </a:r>
          </a:p>
        </p:txBody>
      </p:sp>
      <p:sp>
        <p:nvSpPr>
          <p:cNvPr id="25" name="CustomShape 6_1">
            <a:extLst>
              <a:ext uri="{FF2B5EF4-FFF2-40B4-BE49-F238E27FC236}">
                <a16:creationId xmlns:a16="http://schemas.microsoft.com/office/drawing/2014/main" id="{17EF8EB0-BEC0-324B-9BF4-857844D3EBD6}"/>
              </a:ext>
            </a:extLst>
          </p:cNvPr>
          <p:cNvSpPr/>
          <p:nvPr/>
        </p:nvSpPr>
        <p:spPr>
          <a:xfrm>
            <a:off x="9256224" y="4516204"/>
            <a:ext cx="2084892"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sz="2400" b="1" spc="-1" dirty="0">
                <a:solidFill>
                  <a:srgbClr val="555960"/>
                </a:solidFill>
                <a:latin typeface="Acumin Pro SemiCondensed"/>
              </a:rPr>
              <a:t>Po-</a:t>
            </a:r>
            <a:r>
              <a:rPr lang="en-US" sz="2400" b="1" spc="-1" dirty="0" err="1">
                <a:solidFill>
                  <a:srgbClr val="555960"/>
                </a:solidFill>
                <a:latin typeface="Acumin Pro SemiCondensed"/>
              </a:rPr>
              <a:t>hsun</a:t>
            </a:r>
            <a:r>
              <a:rPr lang="en-US" sz="2400" b="1" spc="-1" dirty="0">
                <a:solidFill>
                  <a:srgbClr val="555960"/>
                </a:solidFill>
                <a:latin typeface="Acumin Pro SemiCondensed"/>
              </a:rPr>
              <a:t> Chen</a:t>
            </a:r>
          </a:p>
        </p:txBody>
      </p:sp>
      <p:sp>
        <p:nvSpPr>
          <p:cNvPr id="26" name="CustomShape 6_1">
            <a:extLst>
              <a:ext uri="{FF2B5EF4-FFF2-40B4-BE49-F238E27FC236}">
                <a16:creationId xmlns:a16="http://schemas.microsoft.com/office/drawing/2014/main" id="{996996FB-770C-5549-93D5-A20EF7230A2B}"/>
              </a:ext>
            </a:extLst>
          </p:cNvPr>
          <p:cNvSpPr/>
          <p:nvPr/>
        </p:nvSpPr>
        <p:spPr>
          <a:xfrm>
            <a:off x="2606641" y="4989958"/>
            <a:ext cx="1804857"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b="1" spc="-1" dirty="0">
                <a:solidFill>
                  <a:srgbClr val="555960"/>
                </a:solidFill>
                <a:latin typeface="Acumin Pro SemiCondensed"/>
              </a:rPr>
              <a:t>Software Developer</a:t>
            </a:r>
          </a:p>
        </p:txBody>
      </p:sp>
      <p:sp>
        <p:nvSpPr>
          <p:cNvPr id="27" name="CustomShape 6_1">
            <a:extLst>
              <a:ext uri="{FF2B5EF4-FFF2-40B4-BE49-F238E27FC236}">
                <a16:creationId xmlns:a16="http://schemas.microsoft.com/office/drawing/2014/main" id="{1481F544-4432-BD44-8D11-EA6D2F8615E1}"/>
              </a:ext>
            </a:extLst>
          </p:cNvPr>
          <p:cNvSpPr/>
          <p:nvPr/>
        </p:nvSpPr>
        <p:spPr>
          <a:xfrm>
            <a:off x="4881151" y="4989958"/>
            <a:ext cx="1804857"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b="1" spc="-1" dirty="0">
                <a:solidFill>
                  <a:srgbClr val="555960"/>
                </a:solidFill>
                <a:latin typeface="Acumin Pro SemiCondensed"/>
              </a:rPr>
              <a:t>Algorithm Developer</a:t>
            </a:r>
          </a:p>
        </p:txBody>
      </p:sp>
      <p:sp>
        <p:nvSpPr>
          <p:cNvPr id="28" name="CustomShape 6_1">
            <a:extLst>
              <a:ext uri="{FF2B5EF4-FFF2-40B4-BE49-F238E27FC236}">
                <a16:creationId xmlns:a16="http://schemas.microsoft.com/office/drawing/2014/main" id="{A1790F04-D865-464F-9011-C9E72FBABF5F}"/>
              </a:ext>
            </a:extLst>
          </p:cNvPr>
          <p:cNvSpPr/>
          <p:nvPr/>
        </p:nvSpPr>
        <p:spPr>
          <a:xfrm>
            <a:off x="7137135" y="5001716"/>
            <a:ext cx="1804857"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b="1" spc="-1" dirty="0">
                <a:solidFill>
                  <a:srgbClr val="555960"/>
                </a:solidFill>
                <a:latin typeface="Acumin Pro SemiCondensed"/>
              </a:rPr>
              <a:t>Mechanical Engineer</a:t>
            </a:r>
          </a:p>
        </p:txBody>
      </p:sp>
      <p:sp>
        <p:nvSpPr>
          <p:cNvPr id="29" name="CustomShape 6_1">
            <a:extLst>
              <a:ext uri="{FF2B5EF4-FFF2-40B4-BE49-F238E27FC236}">
                <a16:creationId xmlns:a16="http://schemas.microsoft.com/office/drawing/2014/main" id="{151F3D97-FC29-8A46-8654-CE601DD9CBD0}"/>
              </a:ext>
            </a:extLst>
          </p:cNvPr>
          <p:cNvSpPr/>
          <p:nvPr/>
        </p:nvSpPr>
        <p:spPr>
          <a:xfrm>
            <a:off x="9391413" y="5015964"/>
            <a:ext cx="1804857"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b="1" spc="-1" dirty="0">
                <a:solidFill>
                  <a:srgbClr val="555960"/>
                </a:solidFill>
                <a:latin typeface="Acumin Pro SemiCondensed"/>
              </a:rPr>
              <a:t>Project Assistant</a:t>
            </a:r>
          </a:p>
        </p:txBody>
      </p:sp>
      <p:pic>
        <p:nvPicPr>
          <p:cNvPr id="3" name="Picture 2" descr="A person wearing glasses&#10;&#10;Description automatically generated with low confidence">
            <a:extLst>
              <a:ext uri="{FF2B5EF4-FFF2-40B4-BE49-F238E27FC236}">
                <a16:creationId xmlns:a16="http://schemas.microsoft.com/office/drawing/2014/main" id="{1754CFC0-7C0C-A247-AC29-F6145AD6C94B}"/>
              </a:ext>
            </a:extLst>
          </p:cNvPr>
          <p:cNvPicPr>
            <a:picLocks noChangeAspect="1"/>
          </p:cNvPicPr>
          <p:nvPr/>
        </p:nvPicPr>
        <p:blipFill rotWithShape="1">
          <a:blip r:embed="rId5">
            <a:extLst>
              <a:ext uri="{28A0092B-C50C-407E-A947-70E740481C1C}">
                <a14:useLocalDpi xmlns:a14="http://schemas.microsoft.com/office/drawing/2010/main" val="0"/>
              </a:ext>
            </a:extLst>
          </a:blip>
          <a:srcRect b="11916"/>
          <a:stretch/>
        </p:blipFill>
        <p:spPr>
          <a:xfrm>
            <a:off x="7046993" y="2095267"/>
            <a:ext cx="1985143" cy="2332507"/>
          </a:xfrm>
          <a:prstGeom prst="rect">
            <a:avLst/>
          </a:prstGeom>
        </p:spPr>
      </p:pic>
      <p:pic>
        <p:nvPicPr>
          <p:cNvPr id="12" name="Picture 11" descr="A child wearing glasses&#10;&#10;Description automatically generated with medium confidence">
            <a:extLst>
              <a:ext uri="{FF2B5EF4-FFF2-40B4-BE49-F238E27FC236}">
                <a16:creationId xmlns:a16="http://schemas.microsoft.com/office/drawing/2014/main" id="{1F0AA308-A03A-C04F-B054-56D9F3658228}"/>
              </a:ext>
            </a:extLst>
          </p:cNvPr>
          <p:cNvPicPr>
            <a:picLocks noChangeAspect="1"/>
          </p:cNvPicPr>
          <p:nvPr/>
        </p:nvPicPr>
        <p:blipFill rotWithShape="1">
          <a:blip r:embed="rId6">
            <a:extLst>
              <a:ext uri="{28A0092B-C50C-407E-A947-70E740481C1C}">
                <a14:useLocalDpi xmlns:a14="http://schemas.microsoft.com/office/drawing/2010/main" val="0"/>
              </a:ext>
            </a:extLst>
          </a:blip>
          <a:srcRect l="32460" t="8614" r="23983" b="23100"/>
          <a:stretch/>
        </p:blipFill>
        <p:spPr>
          <a:xfrm>
            <a:off x="4807355" y="2107238"/>
            <a:ext cx="1982022" cy="2332507"/>
          </a:xfrm>
          <a:prstGeom prst="rect">
            <a:avLst/>
          </a:prstGeom>
        </p:spPr>
      </p:pic>
      <p:pic>
        <p:nvPicPr>
          <p:cNvPr id="14" name="Picture 13" descr="A person wearing a white shirt&#10;&#10;Description automatically generated with medium confidence">
            <a:extLst>
              <a:ext uri="{FF2B5EF4-FFF2-40B4-BE49-F238E27FC236}">
                <a16:creationId xmlns:a16="http://schemas.microsoft.com/office/drawing/2014/main" id="{60F9C472-4ED3-4849-80AC-D2784A193669}"/>
              </a:ext>
            </a:extLst>
          </p:cNvPr>
          <p:cNvPicPr>
            <a:picLocks noChangeAspect="1"/>
          </p:cNvPicPr>
          <p:nvPr/>
        </p:nvPicPr>
        <p:blipFill rotWithShape="1">
          <a:blip r:embed="rId7">
            <a:extLst>
              <a:ext uri="{28A0092B-C50C-407E-A947-70E740481C1C}">
                <a14:useLocalDpi xmlns:a14="http://schemas.microsoft.com/office/drawing/2010/main" val="0"/>
              </a:ext>
            </a:extLst>
          </a:blip>
          <a:srcRect l="15751" t="6624" r="12606" b="23012"/>
          <a:stretch/>
        </p:blipFill>
        <p:spPr>
          <a:xfrm>
            <a:off x="9302831" y="2095267"/>
            <a:ext cx="1982022" cy="2344478"/>
          </a:xfrm>
          <a:prstGeom prst="rect">
            <a:avLst/>
          </a:prstGeom>
        </p:spPr>
      </p:pic>
      <p:sp>
        <p:nvSpPr>
          <p:cNvPr id="22" name="CustomShape 6_1">
            <a:extLst>
              <a:ext uri="{FF2B5EF4-FFF2-40B4-BE49-F238E27FC236}">
                <a16:creationId xmlns:a16="http://schemas.microsoft.com/office/drawing/2014/main" id="{F3329698-D64F-B446-A05F-41270235EA44}"/>
              </a:ext>
            </a:extLst>
          </p:cNvPr>
          <p:cNvSpPr/>
          <p:nvPr/>
        </p:nvSpPr>
        <p:spPr>
          <a:xfrm>
            <a:off x="416981" y="4996207"/>
            <a:ext cx="1804857" cy="514593"/>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lgn="ctr">
              <a:spcBef>
                <a:spcPts val="1001"/>
              </a:spcBef>
              <a:buClr>
                <a:srgbClr val="555960"/>
              </a:buClr>
            </a:pPr>
            <a:r>
              <a:rPr lang="en-US" b="1" spc="-1" dirty="0">
                <a:solidFill>
                  <a:srgbClr val="555960"/>
                </a:solidFill>
                <a:latin typeface="Acumin Pro SemiCondensed"/>
              </a:rPr>
              <a:t>Software Architect &amp; Team Leader</a:t>
            </a:r>
          </a:p>
        </p:txBody>
      </p:sp>
      <p:pic>
        <p:nvPicPr>
          <p:cNvPr id="6" name="Picture 5" descr="A picture containing person, posing&#10;&#10;Description automatically generated">
            <a:extLst>
              <a:ext uri="{FF2B5EF4-FFF2-40B4-BE49-F238E27FC236}">
                <a16:creationId xmlns:a16="http://schemas.microsoft.com/office/drawing/2014/main" id="{5225F656-B88B-5241-A682-E256EDCE55D5}"/>
              </a:ext>
            </a:extLst>
          </p:cNvPr>
          <p:cNvPicPr>
            <a:picLocks noChangeAspect="1"/>
          </p:cNvPicPr>
          <p:nvPr/>
        </p:nvPicPr>
        <p:blipFill rotWithShape="1">
          <a:blip r:embed="rId8">
            <a:extLst>
              <a:ext uri="{28A0092B-C50C-407E-A947-70E740481C1C}">
                <a14:useLocalDpi xmlns:a14="http://schemas.microsoft.com/office/drawing/2010/main" val="0"/>
              </a:ext>
            </a:extLst>
          </a:blip>
          <a:srcRect l="7708" t="5077" r="20256" b="17066"/>
          <a:stretch/>
        </p:blipFill>
        <p:spPr>
          <a:xfrm>
            <a:off x="2594513" y="2095266"/>
            <a:ext cx="1927188" cy="23325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pc="-1" dirty="0">
                <a:solidFill>
                  <a:srgbClr val="C9B991"/>
                </a:solidFill>
                <a:latin typeface="Acumin Pro ExtraCondensed"/>
                <a:ea typeface="DejaVu Sans"/>
              </a:rPr>
              <a:t>Technical Side of </a:t>
            </a:r>
            <a:r>
              <a:rPr lang="en-US" sz="3600" b="1" i="1" strike="noStrike" spc="-1" dirty="0">
                <a:solidFill>
                  <a:srgbClr val="C9B991"/>
                </a:solidFill>
                <a:latin typeface="Acumin Pro ExtraCondensed"/>
                <a:ea typeface="DejaVu Sans"/>
              </a:rPr>
              <a:t>Coding Environment</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10</a:t>
            </a:fld>
            <a:endParaRPr lang="en-US" sz="1000" b="0" strike="noStrike" spc="-1">
              <a:latin typeface="Arial"/>
            </a:endParaRPr>
          </a:p>
        </p:txBody>
      </p:sp>
      <p:sp>
        <p:nvSpPr>
          <p:cNvPr id="317" name="CustomShape 6_1"/>
          <p:cNvSpPr/>
          <p:nvPr/>
        </p:nvSpPr>
        <p:spPr>
          <a:xfrm>
            <a:off x="708917" y="1106641"/>
            <a:ext cx="10462243"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Using TCP/IP protocol between coding environment and simulator connection.</a:t>
            </a:r>
          </a:p>
          <a:p>
            <a:pPr marL="3600">
              <a:spcBef>
                <a:spcPts val="1001"/>
              </a:spcBef>
              <a:buClr>
                <a:srgbClr val="555960"/>
              </a:buClr>
            </a:pPr>
            <a:endParaRPr lang="en-US" sz="2400" b="1" spc="-1" dirty="0">
              <a:solidFill>
                <a:srgbClr val="555960"/>
              </a:solidFill>
              <a:latin typeface="Acumin Pro SemiCondensed"/>
            </a:endParaRPr>
          </a:p>
          <a:p>
            <a:pPr marL="343080" indent="-339480">
              <a:spcBef>
                <a:spcPts val="1001"/>
              </a:spcBef>
              <a:buClr>
                <a:srgbClr val="555960"/>
              </a:buClr>
              <a:buFont typeface="Arial"/>
              <a:buChar char="●"/>
            </a:pPr>
            <a:r>
              <a:rPr lang="en-US" sz="2400" b="1" spc="-1" dirty="0">
                <a:solidFill>
                  <a:srgbClr val="555960"/>
                </a:solidFill>
                <a:latin typeface="Acumin Pro SemiCondensed"/>
              </a:rPr>
              <a:t>The coding environment will translate the high-level API into machine code that could be sent to the server which is hosted by the simulator.</a:t>
            </a:r>
          </a:p>
          <a:p>
            <a:pPr marL="343080" indent="-339480">
              <a:spcBef>
                <a:spcPts val="1001"/>
              </a:spcBef>
              <a:buClr>
                <a:srgbClr val="555960"/>
              </a:buClr>
              <a:buFont typeface="Arial"/>
              <a:buChar char="●"/>
            </a:pPr>
            <a:endParaRPr lang="en-US" sz="2400" b="1" spc="-1" dirty="0">
              <a:solidFill>
                <a:srgbClr val="555960"/>
              </a:solidFill>
              <a:latin typeface="Acumin Pro SemiCondensed"/>
            </a:endParaRPr>
          </a:p>
          <a:p>
            <a:pPr marL="343080" indent="-339480">
              <a:spcBef>
                <a:spcPts val="1001"/>
              </a:spcBef>
              <a:buClr>
                <a:srgbClr val="555960"/>
              </a:buClr>
              <a:buFont typeface="Arial"/>
              <a:buChar char="●"/>
            </a:pPr>
            <a:r>
              <a:rPr lang="en-US" sz="2400" b="1" spc="-1" dirty="0">
                <a:solidFill>
                  <a:srgbClr val="555960"/>
                </a:solidFill>
                <a:latin typeface="Acumin Pro SemiCondensed"/>
              </a:rPr>
              <a:t>The communication protocol of the machine code is open-sourced and provided in the documentation for developers or contributors to extend or improve the function.</a:t>
            </a: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43466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1158208" y="1896852"/>
            <a:ext cx="9742471" cy="74916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80000"/>
              </a:lnSpc>
            </a:pPr>
            <a:r>
              <a:rPr lang="en-US" sz="4000" b="1" i="1" cap="all" spc="-1" dirty="0">
                <a:solidFill>
                  <a:srgbClr val="000000"/>
                </a:solidFill>
                <a:latin typeface="Acumin Pro ExtraCondensed"/>
              </a:rPr>
              <a:t>Project </a:t>
            </a:r>
            <a:r>
              <a:rPr lang="en-US" sz="4000" b="1" i="1" cap="all" spc="-1" dirty="0" err="1">
                <a:solidFill>
                  <a:srgbClr val="000000"/>
                </a:solidFill>
                <a:latin typeface="Acumin Pro ExtraCondensed"/>
              </a:rPr>
              <a:t>DEmo</a:t>
            </a:r>
            <a:endParaRPr lang="en-US" sz="4000" b="1" i="1" cap="all" spc="-1" dirty="0">
              <a:solidFill>
                <a:srgbClr val="000000"/>
              </a:solidFill>
              <a:latin typeface="Acumin Pro ExtraCondensed"/>
            </a:endParaRPr>
          </a:p>
        </p:txBody>
      </p:sp>
      <p:sp>
        <p:nvSpPr>
          <p:cNvPr id="307" name="CustomShape 2"/>
          <p:cNvSpPr/>
          <p:nvPr/>
        </p:nvSpPr>
        <p:spPr>
          <a:xfrm>
            <a:off x="729000" y="2877840"/>
            <a:ext cx="9313560" cy="12686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001"/>
              </a:spcBef>
              <a:tabLst>
                <a:tab pos="0" algn="l"/>
              </a:tabLst>
            </a:pPr>
            <a:endParaRPr lang="en-US" sz="2200" b="0" strike="noStrike" spc="-1" dirty="0">
              <a:latin typeface="Arial"/>
            </a:endParaRPr>
          </a:p>
        </p:txBody>
      </p:sp>
      <p:sp>
        <p:nvSpPr>
          <p:cNvPr id="308" name="CustomShape 3"/>
          <p:cNvSpPr/>
          <p:nvPr/>
        </p:nvSpPr>
        <p:spPr>
          <a:xfrm>
            <a:off x="10154160" y="6202080"/>
            <a:ext cx="101664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000" spc="-1" dirty="0">
                <a:solidFill>
                  <a:srgbClr val="FFFFFF">
                    <a:alpha val="70000"/>
                  </a:srgbClr>
                </a:solidFill>
                <a:latin typeface="Acumin Pro"/>
              </a:rPr>
              <a:t>04/10/2021</a:t>
            </a:r>
            <a:endParaRPr lang="en-US" sz="1000" b="0" strike="noStrike" spc="-1" dirty="0">
              <a:latin typeface="Arial"/>
            </a:endParaRPr>
          </a:p>
        </p:txBody>
      </p:sp>
      <p:sp>
        <p:nvSpPr>
          <p:cNvPr id="309" name="CustomShape 4"/>
          <p:cNvSpPr/>
          <p:nvPr/>
        </p:nvSpPr>
        <p:spPr>
          <a:xfrm>
            <a:off x="1121400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38FB71C9-95DA-4BC0-9C6E-D8F9641EE7E9}" type="slidenum">
              <a:rPr lang="en-US" sz="1000" b="1" strike="noStrike" spc="-1">
                <a:solidFill>
                  <a:srgbClr val="FFFFFF"/>
                </a:solidFill>
                <a:latin typeface="Acumin Pro Semibold"/>
                <a:ea typeface="DejaVu Sans"/>
              </a:rPr>
              <a:t>11</a:t>
            </a:fld>
            <a:endParaRPr lang="en-US" sz="1000" b="0" strike="noStrike" spc="-1">
              <a:latin typeface="Arial"/>
            </a:endParaRPr>
          </a:p>
        </p:txBody>
      </p:sp>
      <p:pic>
        <p:nvPicPr>
          <p:cNvPr id="10" name="Picture 9" descr="Text&#10;&#10;Description automatically generated with medium confidence">
            <a:extLst>
              <a:ext uri="{FF2B5EF4-FFF2-40B4-BE49-F238E27FC236}">
                <a16:creationId xmlns:a16="http://schemas.microsoft.com/office/drawing/2014/main" id="{DA17C57F-E017-3A42-B6B3-8883A91D3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2618210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Future Work</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12</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Support platforms besides MacOS, aiming for Windows, Android, and iOS platforms.</a:t>
            </a:r>
          </a:p>
          <a:p>
            <a:pPr marL="343080" indent="-339480">
              <a:spcBef>
                <a:spcPts val="1001"/>
              </a:spcBef>
              <a:buClr>
                <a:srgbClr val="555960"/>
              </a:buClr>
              <a:buFont typeface="Arial"/>
              <a:buChar char="●"/>
            </a:pPr>
            <a:endParaRPr lang="en-US" sz="2400" b="1" spc="-1" dirty="0">
              <a:solidFill>
                <a:srgbClr val="555960"/>
              </a:solidFill>
              <a:latin typeface="Acumin Pro SemiCondensed"/>
            </a:endParaRPr>
          </a:p>
          <a:p>
            <a:pPr marL="343080" indent="-339480">
              <a:spcBef>
                <a:spcPts val="1001"/>
              </a:spcBef>
              <a:buClr>
                <a:srgbClr val="555960"/>
              </a:buClr>
              <a:buFont typeface="Arial"/>
              <a:buChar char="●"/>
            </a:pPr>
            <a:r>
              <a:rPr lang="en-US" sz="2400" b="1" spc="-1" dirty="0">
                <a:solidFill>
                  <a:srgbClr val="555960"/>
                </a:solidFill>
                <a:latin typeface="Acumin Pro SemiCondensed"/>
              </a:rPr>
              <a:t>Increase the accuracy of the simulator and aim for an industry-level mechanical arm simulator.</a:t>
            </a:r>
          </a:p>
          <a:p>
            <a:pPr marL="343080" indent="-339480">
              <a:spcBef>
                <a:spcPts val="1001"/>
              </a:spcBef>
              <a:buClr>
                <a:srgbClr val="555960"/>
              </a:buClr>
              <a:buFont typeface="Arial"/>
              <a:buChar char="●"/>
            </a:pPr>
            <a:endParaRPr lang="en-US" sz="2400" b="1" spc="-1" dirty="0">
              <a:solidFill>
                <a:srgbClr val="555960"/>
              </a:solidFill>
              <a:latin typeface="Acumin Pro SemiCondensed"/>
            </a:endParaRP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376501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Reference</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13</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0">
              <a:spcBef>
                <a:spcPts val="1001"/>
              </a:spcBef>
              <a:buClr>
                <a:srgbClr val="555960"/>
              </a:buClr>
            </a:pPr>
            <a:endParaRPr lang="en-US" sz="2400" b="1" spc="-1" dirty="0">
              <a:solidFill>
                <a:schemeClr val="tx1">
                  <a:lumMod val="65000"/>
                  <a:lumOff val="35000"/>
                </a:schemeClr>
              </a:solidFill>
              <a:latin typeface="Acumin Pro SemiCondensed"/>
            </a:endParaRPr>
          </a:p>
          <a:p>
            <a:pPr marL="343080" indent="-339480">
              <a:spcBef>
                <a:spcPts val="1001"/>
              </a:spcBef>
              <a:buClr>
                <a:srgbClr val="555960"/>
              </a:buClr>
              <a:buFont typeface="Arial"/>
              <a:buChar char="●"/>
            </a:pPr>
            <a:r>
              <a:rPr lang="en-US" sz="2400" b="1" spc="-1" dirty="0">
                <a:solidFill>
                  <a:schemeClr val="tx1">
                    <a:lumMod val="65000"/>
                    <a:lumOff val="35000"/>
                  </a:schemeClr>
                </a:solidFill>
                <a:latin typeface="Acumin Pro SemiCondensed"/>
              </a:rPr>
              <a:t>[1] Business Wire, “Robotics Market Forecast”, 2018, </a:t>
            </a:r>
            <a:r>
              <a:rPr lang="en-US" sz="2400" b="1" spc="-1" dirty="0">
                <a:solidFill>
                  <a:schemeClr val="tx1">
                    <a:lumMod val="65000"/>
                    <a:lumOff val="35000"/>
                  </a:schemeClr>
                </a:solidFill>
                <a:latin typeface="Acumin Pro SemiCondensed"/>
                <a:hlinkClick r:id="rId3"/>
              </a:rPr>
              <a:t>https://www.businesswire.com/news/home/20180911005588/en/Robotics-Market-Forecast-2x-Growth-in-Market-Size-by-2022-Technavio</a:t>
            </a:r>
            <a:endParaRPr lang="en-US" sz="2400" b="1" spc="-1" dirty="0">
              <a:solidFill>
                <a:schemeClr val="tx1">
                  <a:lumMod val="65000"/>
                  <a:lumOff val="35000"/>
                </a:schemeClr>
              </a:solidFill>
              <a:latin typeface="Acumin Pro SemiCondensed"/>
            </a:endParaRPr>
          </a:p>
          <a:p>
            <a:pPr marL="343080" indent="-339480">
              <a:spcBef>
                <a:spcPts val="1001"/>
              </a:spcBef>
              <a:buClr>
                <a:srgbClr val="555960"/>
              </a:buClr>
              <a:buFont typeface="Arial"/>
              <a:buChar char="●"/>
            </a:pPr>
            <a:endParaRPr lang="en-US" sz="2400" b="1" spc="-1" dirty="0">
              <a:solidFill>
                <a:schemeClr val="tx1">
                  <a:lumMod val="65000"/>
                  <a:lumOff val="35000"/>
                </a:schemeClr>
              </a:solidFill>
              <a:latin typeface="Acumin Pro SemiCondensed"/>
            </a:endParaRPr>
          </a:p>
          <a:p>
            <a:pPr marL="343080" indent="-339480">
              <a:spcBef>
                <a:spcPts val="1001"/>
              </a:spcBef>
              <a:buClr>
                <a:srgbClr val="555960"/>
              </a:buClr>
              <a:buFont typeface="Arial"/>
              <a:buChar char="●"/>
            </a:pPr>
            <a:r>
              <a:rPr lang="en-US" sz="2400" b="1" spc="-1" dirty="0">
                <a:solidFill>
                  <a:schemeClr val="tx1">
                    <a:lumMod val="65000"/>
                    <a:lumOff val="35000"/>
                  </a:schemeClr>
                </a:solidFill>
                <a:latin typeface="Acumin Pro SemiCondensed"/>
              </a:rPr>
              <a:t>[2] Shao-</a:t>
            </a:r>
            <a:r>
              <a:rPr lang="en-US" sz="2400" b="1" spc="-1" dirty="0" err="1">
                <a:solidFill>
                  <a:schemeClr val="tx1">
                    <a:lumMod val="65000"/>
                    <a:lumOff val="35000"/>
                  </a:schemeClr>
                </a:solidFill>
                <a:latin typeface="Acumin Pro SemiCondensed"/>
              </a:rPr>
              <a:t>Chieh</a:t>
            </a:r>
            <a:r>
              <a:rPr lang="en-US" sz="2400" b="1" spc="-1" dirty="0">
                <a:solidFill>
                  <a:schemeClr val="tx1">
                    <a:lumMod val="65000"/>
                    <a:lumOff val="35000"/>
                  </a:schemeClr>
                </a:solidFill>
                <a:latin typeface="Acumin Pro SemiCondensed"/>
              </a:rPr>
              <a:t> Lien, “3D-Physic-Simulating-Platform”, 2018,  </a:t>
            </a:r>
            <a:r>
              <a:rPr lang="en-US" sz="2400" b="1" spc="-1" dirty="0">
                <a:solidFill>
                  <a:schemeClr val="tx1">
                    <a:lumMod val="65000"/>
                    <a:lumOff val="35000"/>
                  </a:schemeClr>
                </a:solidFill>
                <a:latin typeface="Acumin Pro SemiCondensed"/>
                <a:hlinkClick r:id="rId4"/>
              </a:rPr>
              <a:t>https://github.com/ShaoChiehLien/3D-Physic-Simulating-Platform</a:t>
            </a:r>
            <a:endParaRPr lang="en-US" sz="2400" b="1" spc="-1" dirty="0">
              <a:solidFill>
                <a:schemeClr val="tx1">
                  <a:lumMod val="65000"/>
                  <a:lumOff val="35000"/>
                </a:schemeClr>
              </a:solidFill>
              <a:latin typeface="Acumin Pro SemiCondensed"/>
            </a:endParaRPr>
          </a:p>
          <a:p>
            <a:pPr marL="343080" indent="-339480">
              <a:spcBef>
                <a:spcPts val="1001"/>
              </a:spcBef>
              <a:buClr>
                <a:srgbClr val="555960"/>
              </a:buClr>
              <a:buFont typeface="Arial"/>
              <a:buChar char="●"/>
            </a:pPr>
            <a:endParaRPr lang="en-US" sz="2400" b="1" spc="-1" dirty="0">
              <a:solidFill>
                <a:schemeClr val="tx1">
                  <a:lumMod val="65000"/>
                  <a:lumOff val="35000"/>
                </a:schemeClr>
              </a:solidFill>
              <a:latin typeface="Acumin Pro SemiCondensed"/>
            </a:endParaRP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423920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Outline</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2</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Introduction</a:t>
            </a:r>
          </a:p>
          <a:p>
            <a:pPr marL="343080" indent="-339480">
              <a:spcBef>
                <a:spcPts val="1001"/>
              </a:spcBef>
              <a:buClr>
                <a:srgbClr val="555960"/>
              </a:buClr>
              <a:buFont typeface="Arial"/>
              <a:buChar char="●"/>
            </a:pPr>
            <a:r>
              <a:rPr lang="en-US" sz="2400" b="1" spc="-1" dirty="0">
                <a:solidFill>
                  <a:srgbClr val="555960"/>
                </a:solidFill>
                <a:latin typeface="Acumin Pro SemiCondensed"/>
              </a:rPr>
              <a:t>Problem Statement</a:t>
            </a:r>
          </a:p>
          <a:p>
            <a:pPr marL="343080" indent="-339480">
              <a:spcBef>
                <a:spcPts val="1001"/>
              </a:spcBef>
              <a:buClr>
                <a:srgbClr val="555960"/>
              </a:buClr>
              <a:buFont typeface="Arial"/>
              <a:buChar char="●"/>
            </a:pPr>
            <a:r>
              <a:rPr lang="en-US" sz="2400" b="1" spc="-1" dirty="0">
                <a:solidFill>
                  <a:srgbClr val="555960"/>
                </a:solidFill>
                <a:latin typeface="Acumin Pro SemiCondensed"/>
              </a:rPr>
              <a:t>Proposed Solution</a:t>
            </a:r>
          </a:p>
          <a:p>
            <a:pPr marL="343080" indent="-339480">
              <a:spcBef>
                <a:spcPts val="1001"/>
              </a:spcBef>
              <a:buClr>
                <a:srgbClr val="555960"/>
              </a:buClr>
              <a:buFont typeface="Arial"/>
              <a:buChar char="●"/>
            </a:pPr>
            <a:r>
              <a:rPr lang="en-US" sz="2400" b="1" spc="-1" dirty="0">
                <a:solidFill>
                  <a:srgbClr val="555960"/>
                </a:solidFill>
                <a:latin typeface="Acumin Pro SemiCondensed"/>
              </a:rPr>
              <a:t>Deliverable</a:t>
            </a:r>
          </a:p>
          <a:p>
            <a:pPr marL="343080" indent="-339480">
              <a:spcBef>
                <a:spcPts val="1001"/>
              </a:spcBef>
              <a:buClr>
                <a:srgbClr val="555960"/>
              </a:buClr>
              <a:buFont typeface="Arial"/>
              <a:buChar char="●"/>
            </a:pPr>
            <a:r>
              <a:rPr lang="en-US" sz="2400" b="1" spc="-1" dirty="0">
                <a:solidFill>
                  <a:srgbClr val="555960"/>
                </a:solidFill>
                <a:latin typeface="Acumin Pro SemiCondensed"/>
              </a:rPr>
              <a:t>Simulator</a:t>
            </a:r>
          </a:p>
          <a:p>
            <a:pPr marL="343080" indent="-339480">
              <a:spcBef>
                <a:spcPts val="1001"/>
              </a:spcBef>
              <a:buClr>
                <a:srgbClr val="555960"/>
              </a:buClr>
              <a:buFont typeface="Arial"/>
              <a:buChar char="●"/>
            </a:pPr>
            <a:r>
              <a:rPr lang="en-US" sz="2400" b="1" spc="-1" dirty="0">
                <a:solidFill>
                  <a:srgbClr val="555960"/>
                </a:solidFill>
                <a:latin typeface="Acumin Pro SemiCondensed"/>
              </a:rPr>
              <a:t>Technical side of the Simulator</a:t>
            </a:r>
          </a:p>
          <a:p>
            <a:pPr marL="343080" indent="-339480">
              <a:spcBef>
                <a:spcPts val="1001"/>
              </a:spcBef>
              <a:buClr>
                <a:srgbClr val="555960"/>
              </a:buClr>
              <a:buFont typeface="Arial"/>
              <a:buChar char="●"/>
            </a:pPr>
            <a:r>
              <a:rPr lang="en-US" sz="2400" b="1" spc="-1" dirty="0">
                <a:solidFill>
                  <a:srgbClr val="555960"/>
                </a:solidFill>
                <a:latin typeface="Acumin Pro SemiCondensed"/>
              </a:rPr>
              <a:t>Coding Environment</a:t>
            </a:r>
          </a:p>
          <a:p>
            <a:pPr marL="343080" indent="-339480">
              <a:spcBef>
                <a:spcPts val="1001"/>
              </a:spcBef>
              <a:buClr>
                <a:srgbClr val="555960"/>
              </a:buClr>
              <a:buFont typeface="Arial"/>
              <a:buChar char="●"/>
            </a:pPr>
            <a:r>
              <a:rPr lang="en-US" sz="2400" b="1" spc="-1" dirty="0">
                <a:solidFill>
                  <a:srgbClr val="555960"/>
                </a:solidFill>
                <a:latin typeface="Acumin Pro SemiCondensed"/>
              </a:rPr>
              <a:t>Technical side of the Coding Environment</a:t>
            </a:r>
          </a:p>
          <a:p>
            <a:pPr marL="343080" indent="-339480">
              <a:spcBef>
                <a:spcPts val="1001"/>
              </a:spcBef>
              <a:buClr>
                <a:srgbClr val="555960"/>
              </a:buClr>
              <a:buFont typeface="Arial"/>
              <a:buChar char="●"/>
            </a:pPr>
            <a:r>
              <a:rPr lang="en-US" sz="2400" b="1" spc="-1" dirty="0">
                <a:solidFill>
                  <a:srgbClr val="555960"/>
                </a:solidFill>
                <a:latin typeface="Acumin Pro SemiCondensed"/>
              </a:rPr>
              <a:t>Project Demo</a:t>
            </a:r>
          </a:p>
          <a:p>
            <a:pPr marL="343080" indent="-339480">
              <a:spcBef>
                <a:spcPts val="1001"/>
              </a:spcBef>
              <a:buClr>
                <a:srgbClr val="555960"/>
              </a:buClr>
              <a:buFont typeface="Arial"/>
              <a:buChar char="●"/>
            </a:pPr>
            <a:r>
              <a:rPr lang="en-US" sz="2400" b="1" spc="-1" dirty="0">
                <a:solidFill>
                  <a:srgbClr val="555960"/>
                </a:solidFill>
                <a:latin typeface="Acumin Pro SemiCondensed"/>
              </a:rPr>
              <a:t>Future Work</a:t>
            </a: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Introduction</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3</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Since the development of 5G and AI, the mechanical arm and robotics markets have been growing exponentially and are expected to play an important role in every household within the next 30 years.</a:t>
            </a:r>
          </a:p>
          <a:p>
            <a:pPr marL="343080" indent="-339480">
              <a:spcBef>
                <a:spcPts val="1001"/>
              </a:spcBef>
              <a:buClr>
                <a:srgbClr val="555960"/>
              </a:buClr>
              <a:buFont typeface="Arial"/>
              <a:buChar char="●"/>
            </a:pPr>
            <a:endParaRPr lang="en-US" sz="2400" b="1" spc="-1" dirty="0">
              <a:solidFill>
                <a:srgbClr val="555960"/>
              </a:solidFill>
              <a:latin typeface="Acumin Pro SemiCondensed"/>
            </a:endParaRPr>
          </a:p>
          <a:p>
            <a:pPr marL="343080" indent="-339480">
              <a:spcBef>
                <a:spcPts val="1001"/>
              </a:spcBef>
              <a:buClr>
                <a:srgbClr val="555960"/>
              </a:buClr>
              <a:buFont typeface="Arial"/>
              <a:buChar char="●"/>
            </a:pPr>
            <a:r>
              <a:rPr lang="en-US" sz="2400" b="1" spc="-1" dirty="0">
                <a:solidFill>
                  <a:srgbClr val="555960"/>
                </a:solidFill>
                <a:latin typeface="Acumin Pro SemiCondensed"/>
              </a:rPr>
              <a:t>The development of a mechanical arm requires cross-disciplinary students to master both the software and the hardware knowledge related to the mechanical arm.</a:t>
            </a:r>
          </a:p>
          <a:p>
            <a:pPr marL="343080" indent="-339480">
              <a:spcBef>
                <a:spcPts val="1001"/>
              </a:spcBef>
              <a:buClr>
                <a:srgbClr val="555960"/>
              </a:buClr>
              <a:buFont typeface="Arial"/>
              <a:buChar char="●"/>
            </a:pPr>
            <a:endParaRPr lang="en-US" sz="2400" b="1" spc="-1" dirty="0">
              <a:solidFill>
                <a:srgbClr val="555960"/>
              </a:solidFill>
              <a:latin typeface="Acumin Pro SemiCondensed"/>
            </a:endParaRPr>
          </a:p>
          <a:p>
            <a:pPr marL="343080" indent="-339480">
              <a:spcBef>
                <a:spcPts val="1001"/>
              </a:spcBef>
              <a:buClr>
                <a:srgbClr val="555960"/>
              </a:buClr>
              <a:buFont typeface="Arial"/>
              <a:buChar char="●"/>
            </a:pPr>
            <a:r>
              <a:rPr lang="en-US" sz="2400" b="1" spc="-1" dirty="0">
                <a:solidFill>
                  <a:srgbClr val="555960"/>
                </a:solidFill>
                <a:latin typeface="Acumin Pro SemiCondensed"/>
              </a:rPr>
              <a:t>In the future, students need to have sufficient robotic knowledge to contribute to the robotic industry.</a:t>
            </a:r>
          </a:p>
          <a:p>
            <a:pPr marL="3600">
              <a:spcBef>
                <a:spcPts val="1001"/>
              </a:spcBef>
              <a:buClr>
                <a:srgbClr val="555960"/>
              </a:buClr>
            </a:pPr>
            <a:endParaRPr lang="en-US" sz="2400" dirty="0"/>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2320242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Problem Statement</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4</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The high cost of a mechanical arm creates a barrier for students to have access to it.</a:t>
            </a:r>
            <a:br>
              <a:rPr lang="en-US" sz="2400" b="1" spc="-1" dirty="0">
                <a:solidFill>
                  <a:srgbClr val="555960"/>
                </a:solidFill>
                <a:latin typeface="Acumin Pro SemiCondensed"/>
              </a:rPr>
            </a:br>
            <a:r>
              <a:rPr lang="en-US" sz="2400" b="1" spc="-1" dirty="0">
                <a:solidFill>
                  <a:srgbClr val="555960"/>
                </a:solidFill>
                <a:latin typeface="Acumin Pro SemiCondensed"/>
              </a:rPr>
              <a:t>(One industrial mechanical arm could cost more than USD 30,000)</a:t>
            </a:r>
          </a:p>
          <a:p>
            <a:pPr marL="343080" indent="-339480">
              <a:spcBef>
                <a:spcPts val="1001"/>
              </a:spcBef>
              <a:buClr>
                <a:srgbClr val="555960"/>
              </a:buClr>
              <a:buFont typeface="Arial"/>
              <a:buChar char="●"/>
            </a:pPr>
            <a:r>
              <a:rPr lang="en-US" sz="2400" b="1" spc="-1" dirty="0">
                <a:solidFill>
                  <a:srgbClr val="555960"/>
                </a:solidFill>
                <a:latin typeface="Acumin Pro SemiCondensed"/>
              </a:rPr>
              <a:t>Students could only acquire the conceptual understanding of the mechanical arm but lack real-life experience.</a:t>
            </a:r>
          </a:p>
          <a:p>
            <a:pPr marL="343080" indent="-339480">
              <a:spcBef>
                <a:spcPts val="1001"/>
              </a:spcBef>
              <a:buClr>
                <a:srgbClr val="555960"/>
              </a:buClr>
              <a:buFont typeface="Arial"/>
              <a:buChar char="●"/>
            </a:pPr>
            <a:r>
              <a:rPr lang="en-US" sz="2400" b="1" spc="-1" dirty="0">
                <a:solidFill>
                  <a:srgbClr val="555960"/>
                </a:solidFill>
                <a:latin typeface="Acumin Pro SemiCondensed"/>
              </a:rPr>
              <a:t>Lack of training and experience related to a mechanical arm leads to a higher rate of critical mistakes and hazard after the student enters the workforce.</a:t>
            </a:r>
          </a:p>
          <a:p>
            <a:pPr marL="343080" indent="-339480">
              <a:spcBef>
                <a:spcPts val="1001"/>
              </a:spcBef>
              <a:buClr>
                <a:srgbClr val="555960"/>
              </a:buClr>
              <a:buFont typeface="Arial"/>
              <a:buChar char="●"/>
            </a:pPr>
            <a:r>
              <a:rPr lang="en-US" sz="2400" b="1" spc="-1" dirty="0">
                <a:solidFill>
                  <a:srgbClr val="555960"/>
                </a:solidFill>
                <a:latin typeface="Acumin Pro SemiCondensed"/>
              </a:rPr>
              <a:t>Students need a place that allows them to safely implement their robotics knowledge that are taught in school into real life.</a:t>
            </a:r>
          </a:p>
          <a:p>
            <a:pPr marL="3600">
              <a:spcBef>
                <a:spcPts val="1001"/>
              </a:spcBef>
              <a:buClr>
                <a:srgbClr val="555960"/>
              </a:buClr>
            </a:pPr>
            <a:endParaRPr lang="en-US" sz="2400" b="1" spc="-1" dirty="0">
              <a:solidFill>
                <a:srgbClr val="555960"/>
              </a:solidFill>
              <a:latin typeface="Acumin Pro SemiCondensed"/>
            </a:endParaRP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3230663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Proposed Solution</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5</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A 3D simulator that could simulate a mechanical arm and provide a GUI for students to understand the robot’s architecture and provide a coding environment for students to learn robotic programming using high-level languages.</a:t>
            </a:r>
          </a:p>
          <a:p>
            <a:pPr marL="343080" indent="-339480">
              <a:spcBef>
                <a:spcPts val="1001"/>
              </a:spcBef>
              <a:buClr>
                <a:srgbClr val="555960"/>
              </a:buClr>
              <a:buFont typeface="Arial"/>
              <a:buChar char="●"/>
            </a:pPr>
            <a:r>
              <a:rPr lang="en-US" sz="2400" b="1" spc="-1" dirty="0">
                <a:solidFill>
                  <a:srgbClr val="555960"/>
                </a:solidFill>
                <a:latin typeface="Acumin Pro SemiCondensed"/>
              </a:rPr>
              <a:t>Meet two needs in one solution:</a:t>
            </a:r>
            <a:br>
              <a:rPr lang="en-US" sz="2400" b="1" spc="-1" dirty="0">
                <a:solidFill>
                  <a:srgbClr val="555960"/>
                </a:solidFill>
                <a:latin typeface="Acumin Pro SemiCondensed"/>
              </a:rPr>
            </a:br>
            <a:r>
              <a:rPr lang="en-US" sz="2400" b="1" spc="-1" dirty="0">
                <a:solidFill>
                  <a:srgbClr val="555960"/>
                </a:solidFill>
                <a:latin typeface="Acumin Pro SemiCondensed"/>
              </a:rPr>
              <a:t>- Computer Science students could learn mechanical arm architecture</a:t>
            </a:r>
            <a:br>
              <a:rPr lang="en-US" sz="2400" b="1" spc="-1" dirty="0">
                <a:solidFill>
                  <a:srgbClr val="555960"/>
                </a:solidFill>
                <a:latin typeface="Acumin Pro SemiCondensed"/>
              </a:rPr>
            </a:br>
            <a:r>
              <a:rPr lang="en-US" sz="2400" b="1" spc="-1" dirty="0">
                <a:solidFill>
                  <a:srgbClr val="555960"/>
                </a:solidFill>
                <a:latin typeface="Acumin Pro SemiCondensed"/>
              </a:rPr>
              <a:t>- Mechanical Engineering students could learn to program robots</a:t>
            </a:r>
          </a:p>
          <a:p>
            <a:pPr marL="343080" indent="-339480">
              <a:spcBef>
                <a:spcPts val="1001"/>
              </a:spcBef>
              <a:buClr>
                <a:srgbClr val="555960"/>
              </a:buClr>
              <a:buFont typeface="Arial"/>
              <a:buChar char="●"/>
            </a:pPr>
            <a:r>
              <a:rPr lang="en-US" sz="2400" b="1" spc="-1" dirty="0">
                <a:solidFill>
                  <a:srgbClr val="555960"/>
                </a:solidFill>
                <a:latin typeface="Acumin Pro SemiCondensed"/>
              </a:rPr>
              <a:t>Cheap and small size (&lt;200 MB) suitable for educational use.</a:t>
            </a:r>
          </a:p>
          <a:p>
            <a:pPr marL="343080" indent="-339480">
              <a:spcBef>
                <a:spcPts val="1001"/>
              </a:spcBef>
              <a:buClr>
                <a:srgbClr val="555960"/>
              </a:buClr>
              <a:buFont typeface="Arial"/>
              <a:buChar char="●"/>
            </a:pPr>
            <a:r>
              <a:rPr lang="en-US" sz="2400" b="1" spc="-1" dirty="0">
                <a:solidFill>
                  <a:srgbClr val="555960"/>
                </a:solidFill>
                <a:latin typeface="Acumin Pro SemiCondensed"/>
              </a:rPr>
              <a:t>Low risk associated with application.</a:t>
            </a:r>
            <a:br>
              <a:rPr lang="en-US" sz="2400" b="1" spc="-1" dirty="0">
                <a:solidFill>
                  <a:srgbClr val="555960"/>
                </a:solidFill>
                <a:latin typeface="Acumin Pro SemiCondensed"/>
              </a:rPr>
            </a:br>
            <a:r>
              <a:rPr lang="en-US" sz="2400" b="1" spc="-1" dirty="0">
                <a:solidFill>
                  <a:srgbClr val="555960"/>
                </a:solidFill>
                <a:latin typeface="Acumin Pro SemiCondensed"/>
              </a:rPr>
              <a:t> </a:t>
            </a: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178979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Deliverable</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6</a:t>
            </a:fld>
            <a:endParaRPr lang="en-US" sz="1000" b="0" strike="noStrike" spc="-1">
              <a:latin typeface="Arial"/>
            </a:endParaRPr>
          </a:p>
        </p:txBody>
      </p:sp>
      <p:sp>
        <p:nvSpPr>
          <p:cNvPr id="317" name="CustomShape 6_1"/>
          <p:cNvSpPr/>
          <p:nvPr/>
        </p:nvSpPr>
        <p:spPr>
          <a:xfrm>
            <a:off x="708917" y="1106641"/>
            <a:ext cx="1014804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An application for the educational 3D simulator and a coding environment for students to control the simulated mechanical arm</a:t>
            </a:r>
          </a:p>
          <a:p>
            <a:pPr marL="343080" indent="-339480">
              <a:spcBef>
                <a:spcPts val="1001"/>
              </a:spcBef>
              <a:buClr>
                <a:srgbClr val="555960"/>
              </a:buClr>
              <a:buFont typeface="Arial"/>
              <a:buChar char="●"/>
            </a:pPr>
            <a:endParaRPr lang="en-US" sz="2400" b="1" spc="-1" dirty="0">
              <a:solidFill>
                <a:srgbClr val="555960"/>
              </a:solidFill>
              <a:latin typeface="Acumin Pro SemiCondensed"/>
            </a:endParaRPr>
          </a:p>
          <a:p>
            <a:pPr marL="343080" indent="-339480">
              <a:spcBef>
                <a:spcPts val="1001"/>
              </a:spcBef>
              <a:buClr>
                <a:srgbClr val="555960"/>
              </a:buClr>
              <a:buFont typeface="Arial"/>
              <a:buChar char="●"/>
            </a:pPr>
            <a:r>
              <a:rPr lang="en-US" sz="2400" b="1" spc="-1" dirty="0">
                <a:solidFill>
                  <a:srgbClr val="555960"/>
                </a:solidFill>
                <a:latin typeface="Acumin Pro SemiCondensed"/>
              </a:rPr>
              <a:t>An open-source code and documentation include:</a:t>
            </a:r>
            <a:br>
              <a:rPr lang="en-US" sz="2400" b="1" spc="-1" dirty="0">
                <a:solidFill>
                  <a:srgbClr val="555960"/>
                </a:solidFill>
                <a:latin typeface="Acumin Pro SemiCondensed"/>
              </a:rPr>
            </a:br>
            <a:r>
              <a:rPr lang="en-US" sz="2400" b="1" spc="-1" dirty="0">
                <a:solidFill>
                  <a:srgbClr val="555960"/>
                </a:solidFill>
                <a:latin typeface="Acumin Pro SemiCondensed"/>
              </a:rPr>
              <a:t>- Open-source code: Both the simulator and the coding environment</a:t>
            </a:r>
            <a:br>
              <a:rPr lang="en-US" sz="2400" b="1" spc="-1" dirty="0">
                <a:solidFill>
                  <a:srgbClr val="555960"/>
                </a:solidFill>
                <a:latin typeface="Acumin Pro SemiCondensed"/>
              </a:rPr>
            </a:br>
            <a:r>
              <a:rPr lang="en-US" sz="2400" b="1" spc="-1" dirty="0">
                <a:solidFill>
                  <a:srgbClr val="555960"/>
                </a:solidFill>
                <a:latin typeface="Acumin Pro SemiCondensed"/>
              </a:rPr>
              <a:t>- High-level API &amp; Coding Sample: For beginners to learn to control the simulated arm</a:t>
            </a:r>
            <a:br>
              <a:rPr lang="en-US" sz="2400" b="1" spc="-1" dirty="0">
                <a:solidFill>
                  <a:srgbClr val="555960"/>
                </a:solidFill>
                <a:latin typeface="Acumin Pro SemiCondensed"/>
              </a:rPr>
            </a:br>
            <a:r>
              <a:rPr lang="en-US" sz="2400" b="1" spc="-1" dirty="0">
                <a:solidFill>
                  <a:srgbClr val="555960"/>
                </a:solidFill>
                <a:latin typeface="Acumin Pro SemiCondensed"/>
              </a:rPr>
              <a:t>- Communication Protocol: For a contributor to extend the functionality using low-level language (Machine Code)</a:t>
            </a: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spTree>
    <p:extLst>
      <p:ext uri="{BB962C8B-B14F-4D97-AF65-F5344CB8AC3E}">
        <p14:creationId xmlns:p14="http://schemas.microsoft.com/office/powerpoint/2010/main" val="2993812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Simulator</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7</a:t>
            </a:fld>
            <a:endParaRPr lang="en-US" sz="1000" b="0" strike="noStrike" spc="-1">
              <a:latin typeface="Arial"/>
            </a:endParaRPr>
          </a:p>
        </p:txBody>
      </p:sp>
      <p:sp>
        <p:nvSpPr>
          <p:cNvPr id="317" name="CustomShape 6_1"/>
          <p:cNvSpPr/>
          <p:nvPr/>
        </p:nvSpPr>
        <p:spPr>
          <a:xfrm>
            <a:off x="417844" y="1106641"/>
            <a:ext cx="4864308"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Simulate a 3-axises mechanical arm. </a:t>
            </a:r>
          </a:p>
          <a:p>
            <a:pPr marL="343080" indent="-339480">
              <a:spcBef>
                <a:spcPts val="1001"/>
              </a:spcBef>
              <a:buClr>
                <a:srgbClr val="555960"/>
              </a:buClr>
              <a:buFont typeface="Arial"/>
              <a:buChar char="●"/>
            </a:pPr>
            <a:r>
              <a:rPr lang="en-US" sz="2400" b="1" spc="-1" dirty="0">
                <a:solidFill>
                  <a:srgbClr val="555960"/>
                </a:solidFill>
                <a:latin typeface="Acumin Pro SemiCondensed"/>
              </a:rPr>
              <a:t>Provide three sliders that could control the rotating angle of each motor on GUI.</a:t>
            </a:r>
          </a:p>
          <a:p>
            <a:pPr marL="343080" indent="-339480">
              <a:spcBef>
                <a:spcPts val="1001"/>
              </a:spcBef>
              <a:buClr>
                <a:srgbClr val="555960"/>
              </a:buClr>
              <a:buFont typeface="Arial"/>
              <a:buChar char="●"/>
            </a:pPr>
            <a:r>
              <a:rPr lang="en-US" sz="2400" b="1" spc="-1" dirty="0">
                <a:solidFill>
                  <a:srgbClr val="555960"/>
                </a:solidFill>
                <a:latin typeface="Acumin Pro SemiCondensed"/>
              </a:rPr>
              <a:t>Show the angle of each motor and the Cartesian coordinate position of the suction cup.</a:t>
            </a:r>
          </a:p>
          <a:p>
            <a:pPr marL="343080" indent="-339480">
              <a:spcBef>
                <a:spcPts val="1001"/>
              </a:spcBef>
              <a:buClr>
                <a:srgbClr val="555960"/>
              </a:buClr>
              <a:buFont typeface="Arial"/>
              <a:buChar char="●"/>
            </a:pPr>
            <a:r>
              <a:rPr lang="en-US" sz="2400" b="1" spc="-1" dirty="0">
                <a:solidFill>
                  <a:srgbClr val="555960"/>
                </a:solidFill>
                <a:latin typeface="Acumin Pro SemiCondensed"/>
              </a:rPr>
              <a:t>Provide simulated objects that allow the users to test the mechanical arm’s ability to grab object by the suction cup.</a:t>
            </a:r>
          </a:p>
          <a:p>
            <a:pPr marL="3600">
              <a:spcBef>
                <a:spcPts val="1001"/>
              </a:spcBef>
              <a:buClr>
                <a:srgbClr val="555960"/>
              </a:buClr>
            </a:pPr>
            <a:endParaRPr lang="en-US" sz="2400" b="1" spc="-1" dirty="0">
              <a:solidFill>
                <a:srgbClr val="555960"/>
              </a:solidFill>
              <a:latin typeface="Acumin Pro SemiCondensed"/>
            </a:endParaRP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pic>
        <p:nvPicPr>
          <p:cNvPr id="4" name="Picture 3" descr="Text, whiteboard&#10;&#10;Description automatically generated">
            <a:extLst>
              <a:ext uri="{FF2B5EF4-FFF2-40B4-BE49-F238E27FC236}">
                <a16:creationId xmlns:a16="http://schemas.microsoft.com/office/drawing/2014/main" id="{02EDF336-B5BA-604C-A92E-373461B27364}"/>
              </a:ext>
            </a:extLst>
          </p:cNvPr>
          <p:cNvPicPr>
            <a:picLocks noChangeAspect="1"/>
          </p:cNvPicPr>
          <p:nvPr/>
        </p:nvPicPr>
        <p:blipFill rotWithShape="1">
          <a:blip r:embed="rId4">
            <a:extLst>
              <a:ext uri="{28A0092B-C50C-407E-A947-70E740481C1C}">
                <a14:useLocalDpi xmlns:a14="http://schemas.microsoft.com/office/drawing/2010/main" val="0"/>
              </a:ext>
            </a:extLst>
          </a:blip>
          <a:srcRect r="25117" b="12511"/>
          <a:stretch/>
        </p:blipFill>
        <p:spPr>
          <a:xfrm>
            <a:off x="5335648" y="1377473"/>
            <a:ext cx="6023651" cy="4398613"/>
          </a:xfrm>
          <a:prstGeom prst="rect">
            <a:avLst/>
          </a:prstGeom>
        </p:spPr>
      </p:pic>
    </p:spTree>
    <p:extLst>
      <p:ext uri="{BB962C8B-B14F-4D97-AF65-F5344CB8AC3E}">
        <p14:creationId xmlns:p14="http://schemas.microsoft.com/office/powerpoint/2010/main" val="38118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Technical Side of the Simulator</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8</a:t>
            </a:fld>
            <a:endParaRPr lang="en-US" sz="1000" b="0" strike="noStrike" spc="-1">
              <a:latin typeface="Arial"/>
            </a:endParaRPr>
          </a:p>
        </p:txBody>
      </p:sp>
      <p:sp>
        <p:nvSpPr>
          <p:cNvPr id="317" name="CustomShape 6_1"/>
          <p:cNvSpPr/>
          <p:nvPr/>
        </p:nvSpPr>
        <p:spPr>
          <a:xfrm>
            <a:off x="368565" y="1106641"/>
            <a:ext cx="4546336"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Made with Unity3D and built into a macOS App.</a:t>
            </a:r>
          </a:p>
          <a:p>
            <a:pPr marL="343080" indent="-339480">
              <a:spcBef>
                <a:spcPts val="1001"/>
              </a:spcBef>
              <a:buClr>
                <a:srgbClr val="555960"/>
              </a:buClr>
              <a:buFont typeface="Arial"/>
              <a:buChar char="●"/>
            </a:pPr>
            <a:r>
              <a:rPr lang="en-US" sz="2400" b="1" spc="-1" dirty="0">
                <a:solidFill>
                  <a:srgbClr val="555960"/>
                </a:solidFill>
                <a:latin typeface="Acumin Pro SemiCondensed"/>
              </a:rPr>
              <a:t>Separated the mechanical arm into four 3D major components, combined them with three motors and attached each object with C# script.</a:t>
            </a:r>
          </a:p>
          <a:p>
            <a:pPr marL="343080" indent="-339480">
              <a:spcBef>
                <a:spcPts val="1001"/>
              </a:spcBef>
              <a:buClr>
                <a:srgbClr val="555960"/>
              </a:buClr>
              <a:buFont typeface="Arial"/>
              <a:buChar char="●"/>
            </a:pPr>
            <a:r>
              <a:rPr lang="en-US" sz="2400" b="1" spc="-1" dirty="0">
                <a:solidFill>
                  <a:srgbClr val="555960"/>
                </a:solidFill>
                <a:latin typeface="Acumin Pro SemiCondensed"/>
              </a:rPr>
              <a:t>The simulator served as a server that listened to the machine code sent from the coding environment and rotated the motors, accordingly.</a:t>
            </a: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5AC864FE-B150-974A-A7A4-085AC08A7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757" y="1334725"/>
            <a:ext cx="6701679" cy="4188549"/>
          </a:xfrm>
          <a:prstGeom prst="rect">
            <a:avLst/>
          </a:prstGeom>
        </p:spPr>
      </p:pic>
    </p:spTree>
    <p:extLst>
      <p:ext uri="{BB962C8B-B14F-4D97-AF65-F5344CB8AC3E}">
        <p14:creationId xmlns:p14="http://schemas.microsoft.com/office/powerpoint/2010/main" val="166583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_47"/>
          <p:cNvSpPr/>
          <p:nvPr/>
        </p:nvSpPr>
        <p:spPr>
          <a:xfrm>
            <a:off x="1043640" y="442800"/>
            <a:ext cx="9230760" cy="508680"/>
          </a:xfrm>
          <a:prstGeom prst="rect">
            <a:avLst/>
          </a:prstGeom>
          <a:noFill/>
          <a:ln w="3816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pPr>
            <a:r>
              <a:rPr lang="en-US" sz="3600" b="1" i="1" strike="noStrike" spc="-1" dirty="0">
                <a:solidFill>
                  <a:srgbClr val="C9B991"/>
                </a:solidFill>
                <a:latin typeface="Acumin Pro ExtraCondensed"/>
                <a:ea typeface="DejaVu Sans"/>
              </a:rPr>
              <a:t>Coding Environment</a:t>
            </a:r>
            <a:endParaRPr lang="en-US" sz="3600" b="0" strike="noStrike" spc="-1" dirty="0">
              <a:latin typeface="Arial"/>
            </a:endParaRPr>
          </a:p>
        </p:txBody>
      </p:sp>
      <p:sp>
        <p:nvSpPr>
          <p:cNvPr id="315" name="CustomShape 2_47"/>
          <p:cNvSpPr/>
          <p:nvPr/>
        </p:nvSpPr>
        <p:spPr>
          <a:xfrm>
            <a:off x="10136880" y="6202080"/>
            <a:ext cx="1034280" cy="32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C9E5471-FEFE-4D36-AA52-BDB07301277E}" type="datetime1">
              <a:rPr lang="en-US" sz="1000" b="0" strike="noStrike" spc="-1">
                <a:solidFill>
                  <a:srgbClr val="000000">
                    <a:alpha val="70000"/>
                  </a:srgbClr>
                </a:solidFill>
                <a:latin typeface="Acumin Pro"/>
                <a:ea typeface="DejaVu Sans"/>
              </a:rPr>
              <a:t>4/12/21</a:t>
            </a:fld>
            <a:endParaRPr lang="en-US" sz="1000" b="0" strike="noStrike" spc="-1">
              <a:latin typeface="Arial"/>
            </a:endParaRPr>
          </a:p>
        </p:txBody>
      </p:sp>
      <p:sp>
        <p:nvSpPr>
          <p:cNvPr id="316" name="CustomShape 3_94"/>
          <p:cNvSpPr/>
          <p:nvPr/>
        </p:nvSpPr>
        <p:spPr>
          <a:xfrm>
            <a:off x="11206080" y="6181200"/>
            <a:ext cx="484200" cy="362160"/>
          </a:xfrm>
          <a:prstGeom prst="rect">
            <a:avLst/>
          </a:prstGeom>
          <a:noFill/>
          <a:ln w="0">
            <a:noFill/>
          </a:ln>
        </p:spPr>
        <p:style>
          <a:lnRef idx="0">
            <a:scrgbClr r="0" g="0" b="0"/>
          </a:lnRef>
          <a:fillRef idx="0">
            <a:scrgbClr r="0" g="0" b="0"/>
          </a:fillRef>
          <a:effectRef idx="0">
            <a:scrgbClr r="0" g="0" b="0"/>
          </a:effectRef>
          <a:fontRef idx="minor"/>
        </p:style>
        <p:txBody>
          <a:bodyPr lIns="18360" tIns="45000" rIns="18360" bIns="45000" anchor="ctr">
            <a:noAutofit/>
          </a:bodyPr>
          <a:lstStyle/>
          <a:p>
            <a:pPr algn="ctr">
              <a:lnSpc>
                <a:spcPct val="100000"/>
              </a:lnSpc>
            </a:pPr>
            <a:fld id="{A3DB1D9C-913D-4C02-8A5C-73525C8D57AD}" type="slidenum">
              <a:rPr lang="en-US" sz="1000" b="1" strike="noStrike" spc="-1">
                <a:solidFill>
                  <a:srgbClr val="000000"/>
                </a:solidFill>
                <a:latin typeface="Acumin Pro Semibold"/>
                <a:ea typeface="DejaVu Sans"/>
              </a:rPr>
              <a:t>9</a:t>
            </a:fld>
            <a:endParaRPr lang="en-US" sz="1000" b="0" strike="noStrike" spc="-1">
              <a:latin typeface="Arial"/>
            </a:endParaRPr>
          </a:p>
        </p:txBody>
      </p:sp>
      <p:sp>
        <p:nvSpPr>
          <p:cNvPr id="317" name="CustomShape 6_1"/>
          <p:cNvSpPr/>
          <p:nvPr/>
        </p:nvSpPr>
        <p:spPr>
          <a:xfrm>
            <a:off x="708917" y="1106641"/>
            <a:ext cx="5775010" cy="464471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43080" indent="-339480">
              <a:spcBef>
                <a:spcPts val="1001"/>
              </a:spcBef>
              <a:buClr>
                <a:srgbClr val="555960"/>
              </a:buClr>
              <a:buFont typeface="Arial"/>
              <a:buChar char="●"/>
            </a:pPr>
            <a:r>
              <a:rPr lang="en-US" sz="2400" b="1" spc="-1" dirty="0">
                <a:solidFill>
                  <a:srgbClr val="555960"/>
                </a:solidFill>
                <a:latin typeface="Acumin Pro SemiCondensed"/>
              </a:rPr>
              <a:t>Use Visual Studio Code as the coding environment with the .NET framework.</a:t>
            </a:r>
          </a:p>
          <a:p>
            <a:pPr marL="343080" indent="-339480">
              <a:spcBef>
                <a:spcPts val="1001"/>
              </a:spcBef>
              <a:buClr>
                <a:srgbClr val="555960"/>
              </a:buClr>
              <a:buFont typeface="Arial"/>
              <a:buChar char="●"/>
            </a:pPr>
            <a:r>
              <a:rPr lang="en-US" sz="2400" b="1" spc="-1" dirty="0">
                <a:solidFill>
                  <a:srgbClr val="555960"/>
                </a:solidFill>
                <a:latin typeface="Acumin Pro SemiCondensed"/>
              </a:rPr>
              <a:t>Supply high-level language and Application Programming Interface(API) using C#.</a:t>
            </a:r>
          </a:p>
          <a:p>
            <a:pPr marL="343080" indent="-339480">
              <a:spcBef>
                <a:spcPts val="1001"/>
              </a:spcBef>
              <a:buClr>
                <a:srgbClr val="555960"/>
              </a:buClr>
              <a:buFont typeface="Arial"/>
              <a:buChar char="●"/>
            </a:pPr>
            <a:r>
              <a:rPr lang="en-US" sz="2400" b="1" spc="-1" dirty="0">
                <a:solidFill>
                  <a:srgbClr val="555960"/>
                </a:solidFill>
                <a:latin typeface="Acumin Pro SemiCondensed"/>
              </a:rPr>
              <a:t>Provide Forward Kinematic and Inverse Kinematic functions that allow the users to control the mechanical arm based on motor rotation or the designated coordinates of the suction cup.</a:t>
            </a:r>
          </a:p>
          <a:p>
            <a:pPr marL="343080" indent="-339480">
              <a:spcBef>
                <a:spcPts val="1001"/>
              </a:spcBef>
              <a:buClr>
                <a:srgbClr val="555960"/>
              </a:buClr>
              <a:buFont typeface="Arial"/>
              <a:buChar char="●"/>
            </a:pPr>
            <a:r>
              <a:rPr lang="en-US" sz="2400" b="1" spc="-1" dirty="0">
                <a:solidFill>
                  <a:srgbClr val="555960"/>
                </a:solidFill>
                <a:latin typeface="Acumin Pro SemiCondensed"/>
              </a:rPr>
              <a:t>Provide grabbing object function via the suction cup</a:t>
            </a:r>
          </a:p>
        </p:txBody>
      </p:sp>
      <p:pic>
        <p:nvPicPr>
          <p:cNvPr id="3" name="Picture 2" descr="Text&#10;&#10;Description automatically generated with medium confidence">
            <a:extLst>
              <a:ext uri="{FF2B5EF4-FFF2-40B4-BE49-F238E27FC236}">
                <a16:creationId xmlns:a16="http://schemas.microsoft.com/office/drawing/2014/main" id="{B5659AB6-A336-D848-A105-0850B4C4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6" y="5944783"/>
            <a:ext cx="2633142" cy="514593"/>
          </a:xfrm>
          <a:prstGeom prst="rect">
            <a:avLst/>
          </a:prstGeom>
        </p:spPr>
      </p:pic>
      <p:pic>
        <p:nvPicPr>
          <p:cNvPr id="4" name="Picture 3" descr="Text&#10;&#10;Description automatically generated">
            <a:extLst>
              <a:ext uri="{FF2B5EF4-FFF2-40B4-BE49-F238E27FC236}">
                <a16:creationId xmlns:a16="http://schemas.microsoft.com/office/drawing/2014/main" id="{9E0C5DE3-186A-C549-9D9F-1A23501C8B01}"/>
              </a:ext>
            </a:extLst>
          </p:cNvPr>
          <p:cNvPicPr>
            <a:picLocks noChangeAspect="1"/>
          </p:cNvPicPr>
          <p:nvPr/>
        </p:nvPicPr>
        <p:blipFill rotWithShape="1">
          <a:blip r:embed="rId4">
            <a:extLst>
              <a:ext uri="{28A0092B-C50C-407E-A947-70E740481C1C}">
                <a14:useLocalDpi xmlns:a14="http://schemas.microsoft.com/office/drawing/2010/main" val="0"/>
              </a:ext>
            </a:extLst>
          </a:blip>
          <a:srcRect l="19537" r="25018"/>
          <a:stretch/>
        </p:blipFill>
        <p:spPr>
          <a:xfrm>
            <a:off x="6838950" y="1033544"/>
            <a:ext cx="4205982" cy="4741093"/>
          </a:xfrm>
          <a:prstGeom prst="rect">
            <a:avLst/>
          </a:prstGeom>
        </p:spPr>
      </p:pic>
    </p:spTree>
    <p:extLst>
      <p:ext uri="{BB962C8B-B14F-4D97-AF65-F5344CB8AC3E}">
        <p14:creationId xmlns:p14="http://schemas.microsoft.com/office/powerpoint/2010/main" val="3186878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PU-ECE-Template_Gold_WideScreen</Template>
  <TotalTime>6254</TotalTime>
  <Words>774</Words>
  <Application>Microsoft Macintosh PowerPoint</Application>
  <PresentationFormat>Widescreen</PresentationFormat>
  <Paragraphs>112</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Acumin Pro</vt:lpstr>
      <vt:lpstr>Acumin Pro ExtraCondensed</vt:lpstr>
      <vt:lpstr>Acumin Pro Semibold</vt:lpstr>
      <vt:lpstr>Acumin Pro SemiCondensed</vt:lpstr>
      <vt:lpstr>Arial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Babak Ziaie</dc:creator>
  <dc:description/>
  <cp:lastModifiedBy>Shao Chieh Lien</cp:lastModifiedBy>
  <cp:revision>237</cp:revision>
  <dcterms:created xsi:type="dcterms:W3CDTF">2020-08-31T21:51:05Z</dcterms:created>
  <dcterms:modified xsi:type="dcterms:W3CDTF">2021-04-13T03:46:22Z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r8>0</vt:r8>
  </property>
  <property fmtid="{D5CDD505-2E9C-101B-9397-08002B2CF9AE}" pid="3" name="HyperlinksChanged">
    <vt:bool>false</vt:bool>
  </property>
  <property fmtid="{D5CDD505-2E9C-101B-9397-08002B2CF9AE}" pid="4" name="LinksUpToDate">
    <vt:bool>false</vt:bool>
  </property>
  <property fmtid="{D5CDD505-2E9C-101B-9397-08002B2CF9AE}" pid="5" name="MMClips">
    <vt:r8>0</vt:r8>
  </property>
  <property fmtid="{D5CDD505-2E9C-101B-9397-08002B2CF9AE}" pid="6" name="Notes">
    <vt:i4>43</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43</vt:i4>
  </property>
</Properties>
</file>